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Lst>
  <p:notesMasterIdLst>
    <p:notesMasterId r:id="rId54"/>
  </p:notesMasterIdLst>
  <p:handoutMasterIdLst>
    <p:handoutMasterId r:id="rId55"/>
  </p:handoutMasterIdLst>
  <p:sldIdLst>
    <p:sldId id="21846" r:id="rId3"/>
    <p:sldId id="21877" r:id="rId4"/>
    <p:sldId id="21823" r:id="rId5"/>
    <p:sldId id="21839" r:id="rId6"/>
    <p:sldId id="21844" r:id="rId7"/>
    <p:sldId id="21840" r:id="rId8"/>
    <p:sldId id="21861" r:id="rId9"/>
    <p:sldId id="21856" r:id="rId10"/>
    <p:sldId id="21857" r:id="rId11"/>
    <p:sldId id="21854" r:id="rId12"/>
    <p:sldId id="21868" r:id="rId13"/>
    <p:sldId id="21858" r:id="rId14"/>
    <p:sldId id="21871" r:id="rId15"/>
    <p:sldId id="21872" r:id="rId16"/>
    <p:sldId id="21873" r:id="rId17"/>
    <p:sldId id="21874" r:id="rId18"/>
    <p:sldId id="21849" r:id="rId19"/>
    <p:sldId id="21843" r:id="rId20"/>
    <p:sldId id="21859" r:id="rId21"/>
    <p:sldId id="21869" r:id="rId22"/>
    <p:sldId id="21870" r:id="rId23"/>
    <p:sldId id="21850" r:id="rId24"/>
    <p:sldId id="21860" r:id="rId25"/>
    <p:sldId id="21841" r:id="rId26"/>
    <p:sldId id="21880" r:id="rId27"/>
    <p:sldId id="21851" r:id="rId28"/>
    <p:sldId id="21848" r:id="rId29"/>
    <p:sldId id="21852" r:id="rId30"/>
    <p:sldId id="21853" r:id="rId31"/>
    <p:sldId id="21879" r:id="rId32"/>
    <p:sldId id="21867" r:id="rId33"/>
    <p:sldId id="21878" r:id="rId34"/>
    <p:sldId id="21886" r:id="rId35"/>
    <p:sldId id="21896" r:id="rId36"/>
    <p:sldId id="21897" r:id="rId37"/>
    <p:sldId id="21862" r:id="rId38"/>
    <p:sldId id="21889" r:id="rId39"/>
    <p:sldId id="21887" r:id="rId40"/>
    <p:sldId id="21890" r:id="rId41"/>
    <p:sldId id="21885" r:id="rId42"/>
    <p:sldId id="21888" r:id="rId43"/>
    <p:sldId id="21883" r:id="rId44"/>
    <p:sldId id="21898" r:id="rId45"/>
    <p:sldId id="21884" r:id="rId46"/>
    <p:sldId id="21892" r:id="rId47"/>
    <p:sldId id="21893" r:id="rId48"/>
    <p:sldId id="21899" r:id="rId49"/>
    <p:sldId id="21894" r:id="rId50"/>
    <p:sldId id="21895" r:id="rId51"/>
    <p:sldId id="21900" r:id="rId52"/>
    <p:sldId id="21881" r:id="rId53"/>
  </p:sldIdLst>
  <p:sldSz cx="12192000" cy="6858000"/>
  <p:notesSz cx="7315200" cy="123444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o Alfredo Quezada Verdugo" initials="AAQV" lastIdx="1" clrIdx="0">
    <p:extLst>
      <p:ext uri="{19B8F6BF-5375-455C-9EA6-DF929625EA0E}">
        <p15:presenceInfo xmlns:p15="http://schemas.microsoft.com/office/powerpoint/2012/main" userId="S::alejandro.quezada@coopeuch.cl::8062e206-d9f2-43af-b6db-f30d7e1744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FF5050"/>
    <a:srgbClr val="F42635"/>
    <a:srgbClr val="DC3444"/>
    <a:srgbClr val="000000"/>
    <a:srgbClr val="FF9999"/>
    <a:srgbClr val="FF0000"/>
    <a:srgbClr val="9BEEF7"/>
    <a:srgbClr val="FFE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FFE4BB-CC38-4BF2-96AD-7912BBADC96A}" v="26" dt="2023-09-01T13:42:05.76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4" autoAdjust="0"/>
    <p:restoredTop sz="93792" autoAdjust="0"/>
  </p:normalViewPr>
  <p:slideViewPr>
    <p:cSldViewPr snapToGrid="0">
      <p:cViewPr varScale="1">
        <p:scale>
          <a:sx n="67" d="100"/>
          <a:sy n="67" d="100"/>
        </p:scale>
        <p:origin x="580" y="36"/>
      </p:cViewPr>
      <p:guideLst>
        <p:guide orient="horz" pos="2160"/>
        <p:guide pos="3840"/>
      </p:guideLst>
    </p:cSldViewPr>
  </p:slideViewPr>
  <p:notesTextViewPr>
    <p:cViewPr>
      <p:scale>
        <a:sx n="3" d="2"/>
        <a:sy n="3" d="2"/>
      </p:scale>
      <p:origin x="0" y="0"/>
    </p:cViewPr>
  </p:notesTextViewPr>
  <p:sorterViewPr>
    <p:cViewPr>
      <p:scale>
        <a:sx n="100" d="100"/>
        <a:sy n="100" d="100"/>
      </p:scale>
      <p:origin x="0" y="-3240"/>
    </p:cViewPr>
  </p:sorterViewPr>
  <p:notesViewPr>
    <p:cSldViewPr snapToGrid="0">
      <p:cViewPr varScale="1">
        <p:scale>
          <a:sx n="67" d="100"/>
          <a:sy n="67" d="100"/>
        </p:scale>
        <p:origin x="274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61"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E28E7D-1442-4407-9214-62767F8F63DC}" type="doc">
      <dgm:prSet loTypeId="urn:microsoft.com/office/officeart/2005/8/layout/process1" loCatId="process" qsTypeId="urn:microsoft.com/office/officeart/2005/8/quickstyle/simple1" qsCatId="simple" csTypeId="urn:microsoft.com/office/officeart/2005/8/colors/accent1_2" csCatId="accent1" phldr="1"/>
      <dgm:spPr/>
    </dgm:pt>
    <dgm:pt modelId="{2BF57C9C-6485-4A60-BB57-E8046888258E}">
      <dgm:prSet phldrT="[Texto]"/>
      <dgm:spPr/>
      <dgm:t>
        <a:bodyPr/>
        <a:lstStyle/>
        <a:p>
          <a:r>
            <a:rPr lang="es-CL" dirty="0"/>
            <a:t>Investigación y ETL de datos</a:t>
          </a:r>
        </a:p>
        <a:p>
          <a:r>
            <a:rPr lang="es-CL" dirty="0"/>
            <a:t>bancarios, macro, gastos e inversión </a:t>
          </a:r>
        </a:p>
      </dgm:t>
    </dgm:pt>
    <dgm:pt modelId="{BB3EE619-49A8-472D-84B3-746FFDB5EB5F}" type="parTrans" cxnId="{52E49D79-8BC2-426E-B58A-FEDAE18D4E07}">
      <dgm:prSet/>
      <dgm:spPr/>
      <dgm:t>
        <a:bodyPr/>
        <a:lstStyle/>
        <a:p>
          <a:endParaRPr lang="es-CL"/>
        </a:p>
      </dgm:t>
    </dgm:pt>
    <dgm:pt modelId="{8FB991C1-E87F-4CDD-BF1A-17E5FA76B003}" type="sibTrans" cxnId="{52E49D79-8BC2-426E-B58A-FEDAE18D4E07}">
      <dgm:prSet/>
      <dgm:spPr/>
      <dgm:t>
        <a:bodyPr/>
        <a:lstStyle/>
        <a:p>
          <a:endParaRPr lang="es-CL"/>
        </a:p>
      </dgm:t>
    </dgm:pt>
    <dgm:pt modelId="{B6C271FA-460F-4B72-9822-5D9B94213B8C}">
      <dgm:prSet phldrT="[Texto]"/>
      <dgm:spPr/>
      <dgm:t>
        <a:bodyPr/>
        <a:lstStyle/>
        <a:p>
          <a:r>
            <a:rPr lang="es-CL" dirty="0"/>
            <a:t>Análisis de información financiera macro y al detalle por banco</a:t>
          </a:r>
        </a:p>
      </dgm:t>
    </dgm:pt>
    <dgm:pt modelId="{8DC66B06-A3BD-451F-901C-82905C3845B2}" type="parTrans" cxnId="{A3735BB0-002A-484E-8FCB-7095EE3CE482}">
      <dgm:prSet/>
      <dgm:spPr/>
      <dgm:t>
        <a:bodyPr/>
        <a:lstStyle/>
        <a:p>
          <a:endParaRPr lang="es-CL"/>
        </a:p>
      </dgm:t>
    </dgm:pt>
    <dgm:pt modelId="{A887CEFD-AA85-43E1-93E7-B969D3CBCA8A}" type="sibTrans" cxnId="{A3735BB0-002A-484E-8FCB-7095EE3CE482}">
      <dgm:prSet/>
      <dgm:spPr/>
      <dgm:t>
        <a:bodyPr/>
        <a:lstStyle/>
        <a:p>
          <a:endParaRPr lang="es-CL"/>
        </a:p>
      </dgm:t>
    </dgm:pt>
    <dgm:pt modelId="{69B9B585-86C5-4129-B619-5DF508C3832C}">
      <dgm:prSet phldrT="[Texto]"/>
      <dgm:spPr/>
      <dgm:t>
        <a:bodyPr/>
        <a:lstStyle/>
        <a:p>
          <a:r>
            <a:rPr lang="es-CL" dirty="0"/>
            <a:t>Identificación de fondos estables y menos estables.</a:t>
          </a:r>
        </a:p>
      </dgm:t>
    </dgm:pt>
    <dgm:pt modelId="{B6D51C80-C530-4978-A2CE-00C6756D4B0B}" type="parTrans" cxnId="{DA195AEB-1636-434A-977A-6D7284FB9D5C}">
      <dgm:prSet/>
      <dgm:spPr/>
      <dgm:t>
        <a:bodyPr/>
        <a:lstStyle/>
        <a:p>
          <a:endParaRPr lang="es-CL"/>
        </a:p>
      </dgm:t>
    </dgm:pt>
    <dgm:pt modelId="{D865DDA0-899F-4C98-B1ED-24C205B56BCF}" type="sibTrans" cxnId="{DA195AEB-1636-434A-977A-6D7284FB9D5C}">
      <dgm:prSet/>
      <dgm:spPr/>
      <dgm:t>
        <a:bodyPr/>
        <a:lstStyle/>
        <a:p>
          <a:endParaRPr lang="es-CL"/>
        </a:p>
      </dgm:t>
    </dgm:pt>
    <dgm:pt modelId="{ECE7357E-6CE3-4A3F-BCB4-32C89D23D1E2}">
      <dgm:prSet phldrT="[Texto]"/>
      <dgm:spPr/>
      <dgm:t>
        <a:bodyPr/>
        <a:lstStyle/>
        <a:p>
          <a:r>
            <a:rPr lang="es-CL"/>
            <a:t> </a:t>
          </a:r>
          <a:r>
            <a:rPr lang="es-CL" dirty="0"/>
            <a:t>Conclusiones y validación</a:t>
          </a:r>
        </a:p>
      </dgm:t>
    </dgm:pt>
    <dgm:pt modelId="{DA75B518-06EF-479D-A694-8304B632AB67}" type="parTrans" cxnId="{CC46B32D-F125-4C92-A87A-18C0F1457E66}">
      <dgm:prSet/>
      <dgm:spPr/>
      <dgm:t>
        <a:bodyPr/>
        <a:lstStyle/>
        <a:p>
          <a:endParaRPr lang="es-CL"/>
        </a:p>
      </dgm:t>
    </dgm:pt>
    <dgm:pt modelId="{55F3B278-4C17-40C1-8E4C-34A9A2AD481F}" type="sibTrans" cxnId="{CC46B32D-F125-4C92-A87A-18C0F1457E66}">
      <dgm:prSet/>
      <dgm:spPr/>
      <dgm:t>
        <a:bodyPr/>
        <a:lstStyle/>
        <a:p>
          <a:endParaRPr lang="es-CL"/>
        </a:p>
      </dgm:t>
    </dgm:pt>
    <dgm:pt modelId="{EED39697-A526-4B93-9F02-9819A15AB3BE}" type="pres">
      <dgm:prSet presAssocID="{13E28E7D-1442-4407-9214-62767F8F63DC}" presName="Name0" presStyleCnt="0">
        <dgm:presLayoutVars>
          <dgm:dir/>
          <dgm:resizeHandles val="exact"/>
        </dgm:presLayoutVars>
      </dgm:prSet>
      <dgm:spPr/>
    </dgm:pt>
    <dgm:pt modelId="{909C10A8-E4ED-4F33-AE4C-8E7703FE134E}" type="pres">
      <dgm:prSet presAssocID="{2BF57C9C-6485-4A60-BB57-E8046888258E}" presName="node" presStyleLbl="node1" presStyleIdx="0" presStyleCnt="4" custScaleX="156525" custLinFactNeighborX="3603" custLinFactNeighborY="-48116">
        <dgm:presLayoutVars>
          <dgm:bulletEnabled val="1"/>
        </dgm:presLayoutVars>
      </dgm:prSet>
      <dgm:spPr/>
    </dgm:pt>
    <dgm:pt modelId="{DC4474E5-93CC-4142-B309-E4CECCD6893C}" type="pres">
      <dgm:prSet presAssocID="{8FB991C1-E87F-4CDD-BF1A-17E5FA76B003}" presName="sibTrans" presStyleLbl="sibTrans2D1" presStyleIdx="0" presStyleCnt="3"/>
      <dgm:spPr/>
    </dgm:pt>
    <dgm:pt modelId="{5A676369-94A7-4CF0-91A2-DFB5A0E8322D}" type="pres">
      <dgm:prSet presAssocID="{8FB991C1-E87F-4CDD-BF1A-17E5FA76B003}" presName="connectorText" presStyleLbl="sibTrans2D1" presStyleIdx="0" presStyleCnt="3"/>
      <dgm:spPr/>
    </dgm:pt>
    <dgm:pt modelId="{56E2EACA-4BCD-44D2-9E39-AFE9A7874330}" type="pres">
      <dgm:prSet presAssocID="{B6C271FA-460F-4B72-9822-5D9B94213B8C}" presName="node" presStyleLbl="node1" presStyleIdx="1" presStyleCnt="4" custLinFactNeighborX="-3941" custLinFactNeighborY="-48116">
        <dgm:presLayoutVars>
          <dgm:bulletEnabled val="1"/>
        </dgm:presLayoutVars>
      </dgm:prSet>
      <dgm:spPr/>
    </dgm:pt>
    <dgm:pt modelId="{3981E9DE-7A37-442F-B81A-A7BCA6CDC2CD}" type="pres">
      <dgm:prSet presAssocID="{A887CEFD-AA85-43E1-93E7-B969D3CBCA8A}" presName="sibTrans" presStyleLbl="sibTrans2D1" presStyleIdx="1" presStyleCnt="3"/>
      <dgm:spPr/>
    </dgm:pt>
    <dgm:pt modelId="{A808D1E2-5B25-4875-844F-7DACC87C1A39}" type="pres">
      <dgm:prSet presAssocID="{A887CEFD-AA85-43E1-93E7-B969D3CBCA8A}" presName="connectorText" presStyleLbl="sibTrans2D1" presStyleIdx="1" presStyleCnt="3"/>
      <dgm:spPr/>
    </dgm:pt>
    <dgm:pt modelId="{0299B4F3-5D99-45F0-92C1-9BC23A8A7A97}" type="pres">
      <dgm:prSet presAssocID="{69B9B585-86C5-4129-B619-5DF508C3832C}" presName="node" presStyleLbl="node1" presStyleIdx="2" presStyleCnt="4" custLinFactNeighborX="-42436" custLinFactNeighborY="-46424">
        <dgm:presLayoutVars>
          <dgm:bulletEnabled val="1"/>
        </dgm:presLayoutVars>
      </dgm:prSet>
      <dgm:spPr/>
    </dgm:pt>
    <dgm:pt modelId="{1CE42A4F-382F-48AF-916F-87B4FE537D8C}" type="pres">
      <dgm:prSet presAssocID="{D865DDA0-899F-4C98-B1ED-24C205B56BCF}" presName="sibTrans" presStyleLbl="sibTrans2D1" presStyleIdx="2" presStyleCnt="3"/>
      <dgm:spPr/>
    </dgm:pt>
    <dgm:pt modelId="{72B03041-F7E8-4212-A947-6C19E3572449}" type="pres">
      <dgm:prSet presAssocID="{D865DDA0-899F-4C98-B1ED-24C205B56BCF}" presName="connectorText" presStyleLbl="sibTrans2D1" presStyleIdx="2" presStyleCnt="3"/>
      <dgm:spPr/>
    </dgm:pt>
    <dgm:pt modelId="{D9D42747-37D1-46F7-BE76-3414FB39CA14}" type="pres">
      <dgm:prSet presAssocID="{ECE7357E-6CE3-4A3F-BCB4-32C89D23D1E2}" presName="node" presStyleLbl="node1" presStyleIdx="3" presStyleCnt="4" custLinFactX="65576" custLinFactNeighborX="100000" custLinFactNeighborY="-47466">
        <dgm:presLayoutVars>
          <dgm:bulletEnabled val="1"/>
        </dgm:presLayoutVars>
      </dgm:prSet>
      <dgm:spPr/>
    </dgm:pt>
  </dgm:ptLst>
  <dgm:cxnLst>
    <dgm:cxn modelId="{CC46B32D-F125-4C92-A87A-18C0F1457E66}" srcId="{13E28E7D-1442-4407-9214-62767F8F63DC}" destId="{ECE7357E-6CE3-4A3F-BCB4-32C89D23D1E2}" srcOrd="3" destOrd="0" parTransId="{DA75B518-06EF-479D-A694-8304B632AB67}" sibTransId="{55F3B278-4C17-40C1-8E4C-34A9A2AD481F}"/>
    <dgm:cxn modelId="{B0D9A631-1BD0-4336-9278-DED9053421F9}" type="presOf" srcId="{D865DDA0-899F-4C98-B1ED-24C205B56BCF}" destId="{72B03041-F7E8-4212-A947-6C19E3572449}" srcOrd="1" destOrd="0" presId="urn:microsoft.com/office/officeart/2005/8/layout/process1"/>
    <dgm:cxn modelId="{6192565D-EFAF-4854-9D99-80A0EBA13FDF}" type="presOf" srcId="{A887CEFD-AA85-43E1-93E7-B969D3CBCA8A}" destId="{3981E9DE-7A37-442F-B81A-A7BCA6CDC2CD}" srcOrd="0" destOrd="0" presId="urn:microsoft.com/office/officeart/2005/8/layout/process1"/>
    <dgm:cxn modelId="{82F73C63-3526-4057-9E44-C9E971772A72}" type="presOf" srcId="{8FB991C1-E87F-4CDD-BF1A-17E5FA76B003}" destId="{5A676369-94A7-4CF0-91A2-DFB5A0E8322D}" srcOrd="1" destOrd="0" presId="urn:microsoft.com/office/officeart/2005/8/layout/process1"/>
    <dgm:cxn modelId="{52E49D79-8BC2-426E-B58A-FEDAE18D4E07}" srcId="{13E28E7D-1442-4407-9214-62767F8F63DC}" destId="{2BF57C9C-6485-4A60-BB57-E8046888258E}" srcOrd="0" destOrd="0" parTransId="{BB3EE619-49A8-472D-84B3-746FFDB5EB5F}" sibTransId="{8FB991C1-E87F-4CDD-BF1A-17E5FA76B003}"/>
    <dgm:cxn modelId="{2A541A8F-55F5-459B-9ADB-F9157D661A83}" type="presOf" srcId="{2BF57C9C-6485-4A60-BB57-E8046888258E}" destId="{909C10A8-E4ED-4F33-AE4C-8E7703FE134E}" srcOrd="0" destOrd="0" presId="urn:microsoft.com/office/officeart/2005/8/layout/process1"/>
    <dgm:cxn modelId="{02B00692-7434-45AD-B11C-509C05C0B265}" type="presOf" srcId="{A887CEFD-AA85-43E1-93E7-B969D3CBCA8A}" destId="{A808D1E2-5B25-4875-844F-7DACC87C1A39}" srcOrd="1" destOrd="0" presId="urn:microsoft.com/office/officeart/2005/8/layout/process1"/>
    <dgm:cxn modelId="{2ECE06B0-6C0B-4C94-A82C-11A4C23C1176}" type="presOf" srcId="{B6C271FA-460F-4B72-9822-5D9B94213B8C}" destId="{56E2EACA-4BCD-44D2-9E39-AFE9A7874330}" srcOrd="0" destOrd="0" presId="urn:microsoft.com/office/officeart/2005/8/layout/process1"/>
    <dgm:cxn modelId="{A3735BB0-002A-484E-8FCB-7095EE3CE482}" srcId="{13E28E7D-1442-4407-9214-62767F8F63DC}" destId="{B6C271FA-460F-4B72-9822-5D9B94213B8C}" srcOrd="1" destOrd="0" parTransId="{8DC66B06-A3BD-451F-901C-82905C3845B2}" sibTransId="{A887CEFD-AA85-43E1-93E7-B969D3CBCA8A}"/>
    <dgm:cxn modelId="{07D3CCB1-D063-42C7-92BD-3E7655033FB3}" type="presOf" srcId="{8FB991C1-E87F-4CDD-BF1A-17E5FA76B003}" destId="{DC4474E5-93CC-4142-B309-E4CECCD6893C}" srcOrd="0" destOrd="0" presId="urn:microsoft.com/office/officeart/2005/8/layout/process1"/>
    <dgm:cxn modelId="{592731C5-80EA-41E7-9702-8ECE096A1D9B}" type="presOf" srcId="{69B9B585-86C5-4129-B619-5DF508C3832C}" destId="{0299B4F3-5D99-45F0-92C1-9BC23A8A7A97}" srcOrd="0" destOrd="0" presId="urn:microsoft.com/office/officeart/2005/8/layout/process1"/>
    <dgm:cxn modelId="{4EEB17D2-4304-4C94-A5DA-CD9ABFBD4590}" type="presOf" srcId="{ECE7357E-6CE3-4A3F-BCB4-32C89D23D1E2}" destId="{D9D42747-37D1-46F7-BE76-3414FB39CA14}" srcOrd="0" destOrd="0" presId="urn:microsoft.com/office/officeart/2005/8/layout/process1"/>
    <dgm:cxn modelId="{707701D9-8CB8-4B9F-94C4-E5761B4783FF}" type="presOf" srcId="{13E28E7D-1442-4407-9214-62767F8F63DC}" destId="{EED39697-A526-4B93-9F02-9819A15AB3BE}" srcOrd="0" destOrd="0" presId="urn:microsoft.com/office/officeart/2005/8/layout/process1"/>
    <dgm:cxn modelId="{DA195AEB-1636-434A-977A-6D7284FB9D5C}" srcId="{13E28E7D-1442-4407-9214-62767F8F63DC}" destId="{69B9B585-86C5-4129-B619-5DF508C3832C}" srcOrd="2" destOrd="0" parTransId="{B6D51C80-C530-4978-A2CE-00C6756D4B0B}" sibTransId="{D865DDA0-899F-4C98-B1ED-24C205B56BCF}"/>
    <dgm:cxn modelId="{58E13DF8-6A48-4324-A65F-826E424BE1DF}" type="presOf" srcId="{D865DDA0-899F-4C98-B1ED-24C205B56BCF}" destId="{1CE42A4F-382F-48AF-916F-87B4FE537D8C}" srcOrd="0" destOrd="0" presId="urn:microsoft.com/office/officeart/2005/8/layout/process1"/>
    <dgm:cxn modelId="{F4568291-A6BA-43EF-B691-4AEB927B6C26}" type="presParOf" srcId="{EED39697-A526-4B93-9F02-9819A15AB3BE}" destId="{909C10A8-E4ED-4F33-AE4C-8E7703FE134E}" srcOrd="0" destOrd="0" presId="urn:microsoft.com/office/officeart/2005/8/layout/process1"/>
    <dgm:cxn modelId="{BECA4CAC-8050-4A93-BAEB-438DC720828D}" type="presParOf" srcId="{EED39697-A526-4B93-9F02-9819A15AB3BE}" destId="{DC4474E5-93CC-4142-B309-E4CECCD6893C}" srcOrd="1" destOrd="0" presId="urn:microsoft.com/office/officeart/2005/8/layout/process1"/>
    <dgm:cxn modelId="{AF4F854F-E71D-41D9-BB33-791B8CAB70F9}" type="presParOf" srcId="{DC4474E5-93CC-4142-B309-E4CECCD6893C}" destId="{5A676369-94A7-4CF0-91A2-DFB5A0E8322D}" srcOrd="0" destOrd="0" presId="urn:microsoft.com/office/officeart/2005/8/layout/process1"/>
    <dgm:cxn modelId="{3E6B57B3-EF20-4B9B-AB81-3345A539CF74}" type="presParOf" srcId="{EED39697-A526-4B93-9F02-9819A15AB3BE}" destId="{56E2EACA-4BCD-44D2-9E39-AFE9A7874330}" srcOrd="2" destOrd="0" presId="urn:microsoft.com/office/officeart/2005/8/layout/process1"/>
    <dgm:cxn modelId="{D752C913-D5CC-4B98-AE49-4EE0849861BA}" type="presParOf" srcId="{EED39697-A526-4B93-9F02-9819A15AB3BE}" destId="{3981E9DE-7A37-442F-B81A-A7BCA6CDC2CD}" srcOrd="3" destOrd="0" presId="urn:microsoft.com/office/officeart/2005/8/layout/process1"/>
    <dgm:cxn modelId="{5241341C-BF0C-4ABD-8C91-1754E184AC07}" type="presParOf" srcId="{3981E9DE-7A37-442F-B81A-A7BCA6CDC2CD}" destId="{A808D1E2-5B25-4875-844F-7DACC87C1A39}" srcOrd="0" destOrd="0" presId="urn:microsoft.com/office/officeart/2005/8/layout/process1"/>
    <dgm:cxn modelId="{4FD7B4E2-50F9-4577-95F3-FEC5EAA0053F}" type="presParOf" srcId="{EED39697-A526-4B93-9F02-9819A15AB3BE}" destId="{0299B4F3-5D99-45F0-92C1-9BC23A8A7A97}" srcOrd="4" destOrd="0" presId="urn:microsoft.com/office/officeart/2005/8/layout/process1"/>
    <dgm:cxn modelId="{938D1676-2DFA-409C-A1D2-AC4F528F8DA9}" type="presParOf" srcId="{EED39697-A526-4B93-9F02-9819A15AB3BE}" destId="{1CE42A4F-382F-48AF-916F-87B4FE537D8C}" srcOrd="5" destOrd="0" presId="urn:microsoft.com/office/officeart/2005/8/layout/process1"/>
    <dgm:cxn modelId="{E5716E4B-A675-4A58-A5F7-90D81AC2067C}" type="presParOf" srcId="{1CE42A4F-382F-48AF-916F-87B4FE537D8C}" destId="{72B03041-F7E8-4212-A947-6C19E3572449}" srcOrd="0" destOrd="0" presId="urn:microsoft.com/office/officeart/2005/8/layout/process1"/>
    <dgm:cxn modelId="{7F1FD74A-F06D-472A-BE06-F9780675D7E6}" type="presParOf" srcId="{EED39697-A526-4B93-9F02-9819A15AB3BE}" destId="{D9D42747-37D1-46F7-BE76-3414FB39CA14}"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E28E7D-1442-4407-9214-62767F8F63DC}" type="doc">
      <dgm:prSet loTypeId="urn:microsoft.com/office/officeart/2005/8/layout/process1" loCatId="process" qsTypeId="urn:microsoft.com/office/officeart/2005/8/quickstyle/simple1" qsCatId="simple" csTypeId="urn:microsoft.com/office/officeart/2005/8/colors/accent1_2" csCatId="accent1" phldr="1"/>
      <dgm:spPr/>
    </dgm:pt>
    <dgm:pt modelId="{2BF57C9C-6485-4A60-BB57-E8046888258E}">
      <dgm:prSet phldrT="[Texto]"/>
      <dgm:spPr/>
      <dgm:t>
        <a:bodyPr/>
        <a:lstStyle/>
        <a:p>
          <a:r>
            <a:rPr lang="es-CL" dirty="0"/>
            <a:t>Investigación y ETL de datos</a:t>
          </a:r>
        </a:p>
        <a:p>
          <a:r>
            <a:rPr lang="es-CL" dirty="0"/>
            <a:t>bancarios, macro, gastos e inversión </a:t>
          </a:r>
        </a:p>
      </dgm:t>
    </dgm:pt>
    <dgm:pt modelId="{BB3EE619-49A8-472D-84B3-746FFDB5EB5F}" type="parTrans" cxnId="{52E49D79-8BC2-426E-B58A-FEDAE18D4E07}">
      <dgm:prSet/>
      <dgm:spPr/>
      <dgm:t>
        <a:bodyPr/>
        <a:lstStyle/>
        <a:p>
          <a:endParaRPr lang="es-CL"/>
        </a:p>
      </dgm:t>
    </dgm:pt>
    <dgm:pt modelId="{8FB991C1-E87F-4CDD-BF1A-17E5FA76B003}" type="sibTrans" cxnId="{52E49D79-8BC2-426E-B58A-FEDAE18D4E07}">
      <dgm:prSet/>
      <dgm:spPr/>
      <dgm:t>
        <a:bodyPr/>
        <a:lstStyle/>
        <a:p>
          <a:endParaRPr lang="es-CL"/>
        </a:p>
      </dgm:t>
    </dgm:pt>
    <dgm:pt modelId="{B6C271FA-460F-4B72-9822-5D9B94213B8C}">
      <dgm:prSet phldrT="[Texto]"/>
      <dgm:spPr/>
      <dgm:t>
        <a:bodyPr/>
        <a:lstStyle/>
        <a:p>
          <a:r>
            <a:rPr lang="es-CL" dirty="0"/>
            <a:t>Análisis de información financiera macro y al detalle por banco</a:t>
          </a:r>
        </a:p>
      </dgm:t>
    </dgm:pt>
    <dgm:pt modelId="{8DC66B06-A3BD-451F-901C-82905C3845B2}" type="parTrans" cxnId="{A3735BB0-002A-484E-8FCB-7095EE3CE482}">
      <dgm:prSet/>
      <dgm:spPr/>
      <dgm:t>
        <a:bodyPr/>
        <a:lstStyle/>
        <a:p>
          <a:endParaRPr lang="es-CL"/>
        </a:p>
      </dgm:t>
    </dgm:pt>
    <dgm:pt modelId="{A887CEFD-AA85-43E1-93E7-B969D3CBCA8A}" type="sibTrans" cxnId="{A3735BB0-002A-484E-8FCB-7095EE3CE482}">
      <dgm:prSet/>
      <dgm:spPr/>
      <dgm:t>
        <a:bodyPr/>
        <a:lstStyle/>
        <a:p>
          <a:endParaRPr lang="es-CL"/>
        </a:p>
      </dgm:t>
    </dgm:pt>
    <dgm:pt modelId="{69B9B585-86C5-4129-B619-5DF508C3832C}">
      <dgm:prSet phldrT="[Texto]"/>
      <dgm:spPr/>
      <dgm:t>
        <a:bodyPr/>
        <a:lstStyle/>
        <a:p>
          <a:r>
            <a:rPr lang="es-CL" dirty="0"/>
            <a:t>Identificación de fondos estables y menos estables.</a:t>
          </a:r>
        </a:p>
      </dgm:t>
    </dgm:pt>
    <dgm:pt modelId="{B6D51C80-C530-4978-A2CE-00C6756D4B0B}" type="parTrans" cxnId="{DA195AEB-1636-434A-977A-6D7284FB9D5C}">
      <dgm:prSet/>
      <dgm:spPr/>
      <dgm:t>
        <a:bodyPr/>
        <a:lstStyle/>
        <a:p>
          <a:endParaRPr lang="es-CL"/>
        </a:p>
      </dgm:t>
    </dgm:pt>
    <dgm:pt modelId="{D865DDA0-899F-4C98-B1ED-24C205B56BCF}" type="sibTrans" cxnId="{DA195AEB-1636-434A-977A-6D7284FB9D5C}">
      <dgm:prSet/>
      <dgm:spPr/>
      <dgm:t>
        <a:bodyPr/>
        <a:lstStyle/>
        <a:p>
          <a:endParaRPr lang="es-CL"/>
        </a:p>
      </dgm:t>
    </dgm:pt>
    <dgm:pt modelId="{ECE7357E-6CE3-4A3F-BCB4-32C89D23D1E2}">
      <dgm:prSet phldrT="[Texto]"/>
      <dgm:spPr/>
      <dgm:t>
        <a:bodyPr/>
        <a:lstStyle/>
        <a:p>
          <a:r>
            <a:rPr lang="es-CL"/>
            <a:t> </a:t>
          </a:r>
          <a:r>
            <a:rPr lang="es-CL" dirty="0"/>
            <a:t>Conclusiones y validación</a:t>
          </a:r>
        </a:p>
      </dgm:t>
    </dgm:pt>
    <dgm:pt modelId="{DA75B518-06EF-479D-A694-8304B632AB67}" type="parTrans" cxnId="{CC46B32D-F125-4C92-A87A-18C0F1457E66}">
      <dgm:prSet/>
      <dgm:spPr/>
      <dgm:t>
        <a:bodyPr/>
        <a:lstStyle/>
        <a:p>
          <a:endParaRPr lang="es-CL"/>
        </a:p>
      </dgm:t>
    </dgm:pt>
    <dgm:pt modelId="{55F3B278-4C17-40C1-8E4C-34A9A2AD481F}" type="sibTrans" cxnId="{CC46B32D-F125-4C92-A87A-18C0F1457E66}">
      <dgm:prSet/>
      <dgm:spPr/>
      <dgm:t>
        <a:bodyPr/>
        <a:lstStyle/>
        <a:p>
          <a:endParaRPr lang="es-CL"/>
        </a:p>
      </dgm:t>
    </dgm:pt>
    <dgm:pt modelId="{EED39697-A526-4B93-9F02-9819A15AB3BE}" type="pres">
      <dgm:prSet presAssocID="{13E28E7D-1442-4407-9214-62767F8F63DC}" presName="Name0" presStyleCnt="0">
        <dgm:presLayoutVars>
          <dgm:dir/>
          <dgm:resizeHandles val="exact"/>
        </dgm:presLayoutVars>
      </dgm:prSet>
      <dgm:spPr/>
    </dgm:pt>
    <dgm:pt modelId="{909C10A8-E4ED-4F33-AE4C-8E7703FE134E}" type="pres">
      <dgm:prSet presAssocID="{2BF57C9C-6485-4A60-BB57-E8046888258E}" presName="node" presStyleLbl="node1" presStyleIdx="0" presStyleCnt="4" custScaleX="156525" custLinFactNeighborX="3603" custLinFactNeighborY="-48116">
        <dgm:presLayoutVars>
          <dgm:bulletEnabled val="1"/>
        </dgm:presLayoutVars>
      </dgm:prSet>
      <dgm:spPr/>
    </dgm:pt>
    <dgm:pt modelId="{DC4474E5-93CC-4142-B309-E4CECCD6893C}" type="pres">
      <dgm:prSet presAssocID="{8FB991C1-E87F-4CDD-BF1A-17E5FA76B003}" presName="sibTrans" presStyleLbl="sibTrans2D1" presStyleIdx="0" presStyleCnt="3"/>
      <dgm:spPr/>
    </dgm:pt>
    <dgm:pt modelId="{5A676369-94A7-4CF0-91A2-DFB5A0E8322D}" type="pres">
      <dgm:prSet presAssocID="{8FB991C1-E87F-4CDD-BF1A-17E5FA76B003}" presName="connectorText" presStyleLbl="sibTrans2D1" presStyleIdx="0" presStyleCnt="3"/>
      <dgm:spPr/>
    </dgm:pt>
    <dgm:pt modelId="{56E2EACA-4BCD-44D2-9E39-AFE9A7874330}" type="pres">
      <dgm:prSet presAssocID="{B6C271FA-460F-4B72-9822-5D9B94213B8C}" presName="node" presStyleLbl="node1" presStyleIdx="1" presStyleCnt="4" custLinFactNeighborX="-3941" custLinFactNeighborY="-48116">
        <dgm:presLayoutVars>
          <dgm:bulletEnabled val="1"/>
        </dgm:presLayoutVars>
      </dgm:prSet>
      <dgm:spPr/>
    </dgm:pt>
    <dgm:pt modelId="{3981E9DE-7A37-442F-B81A-A7BCA6CDC2CD}" type="pres">
      <dgm:prSet presAssocID="{A887CEFD-AA85-43E1-93E7-B969D3CBCA8A}" presName="sibTrans" presStyleLbl="sibTrans2D1" presStyleIdx="1" presStyleCnt="3"/>
      <dgm:spPr/>
    </dgm:pt>
    <dgm:pt modelId="{A808D1E2-5B25-4875-844F-7DACC87C1A39}" type="pres">
      <dgm:prSet presAssocID="{A887CEFD-AA85-43E1-93E7-B969D3CBCA8A}" presName="connectorText" presStyleLbl="sibTrans2D1" presStyleIdx="1" presStyleCnt="3"/>
      <dgm:spPr/>
    </dgm:pt>
    <dgm:pt modelId="{0299B4F3-5D99-45F0-92C1-9BC23A8A7A97}" type="pres">
      <dgm:prSet presAssocID="{69B9B585-86C5-4129-B619-5DF508C3832C}" presName="node" presStyleLbl="node1" presStyleIdx="2" presStyleCnt="4" custLinFactNeighborX="-42436" custLinFactNeighborY="-46424">
        <dgm:presLayoutVars>
          <dgm:bulletEnabled val="1"/>
        </dgm:presLayoutVars>
      </dgm:prSet>
      <dgm:spPr/>
    </dgm:pt>
    <dgm:pt modelId="{1CE42A4F-382F-48AF-916F-87B4FE537D8C}" type="pres">
      <dgm:prSet presAssocID="{D865DDA0-899F-4C98-B1ED-24C205B56BCF}" presName="sibTrans" presStyleLbl="sibTrans2D1" presStyleIdx="2" presStyleCnt="3"/>
      <dgm:spPr/>
    </dgm:pt>
    <dgm:pt modelId="{72B03041-F7E8-4212-A947-6C19E3572449}" type="pres">
      <dgm:prSet presAssocID="{D865DDA0-899F-4C98-B1ED-24C205B56BCF}" presName="connectorText" presStyleLbl="sibTrans2D1" presStyleIdx="2" presStyleCnt="3"/>
      <dgm:spPr/>
    </dgm:pt>
    <dgm:pt modelId="{D9D42747-37D1-46F7-BE76-3414FB39CA14}" type="pres">
      <dgm:prSet presAssocID="{ECE7357E-6CE3-4A3F-BCB4-32C89D23D1E2}" presName="node" presStyleLbl="node1" presStyleIdx="3" presStyleCnt="4" custLinFactX="65576" custLinFactNeighborX="100000" custLinFactNeighborY="-47466">
        <dgm:presLayoutVars>
          <dgm:bulletEnabled val="1"/>
        </dgm:presLayoutVars>
      </dgm:prSet>
      <dgm:spPr/>
    </dgm:pt>
  </dgm:ptLst>
  <dgm:cxnLst>
    <dgm:cxn modelId="{CC46B32D-F125-4C92-A87A-18C0F1457E66}" srcId="{13E28E7D-1442-4407-9214-62767F8F63DC}" destId="{ECE7357E-6CE3-4A3F-BCB4-32C89D23D1E2}" srcOrd="3" destOrd="0" parTransId="{DA75B518-06EF-479D-A694-8304B632AB67}" sibTransId="{55F3B278-4C17-40C1-8E4C-34A9A2AD481F}"/>
    <dgm:cxn modelId="{B0D9A631-1BD0-4336-9278-DED9053421F9}" type="presOf" srcId="{D865DDA0-899F-4C98-B1ED-24C205B56BCF}" destId="{72B03041-F7E8-4212-A947-6C19E3572449}" srcOrd="1" destOrd="0" presId="urn:microsoft.com/office/officeart/2005/8/layout/process1"/>
    <dgm:cxn modelId="{6192565D-EFAF-4854-9D99-80A0EBA13FDF}" type="presOf" srcId="{A887CEFD-AA85-43E1-93E7-B969D3CBCA8A}" destId="{3981E9DE-7A37-442F-B81A-A7BCA6CDC2CD}" srcOrd="0" destOrd="0" presId="urn:microsoft.com/office/officeart/2005/8/layout/process1"/>
    <dgm:cxn modelId="{82F73C63-3526-4057-9E44-C9E971772A72}" type="presOf" srcId="{8FB991C1-E87F-4CDD-BF1A-17E5FA76B003}" destId="{5A676369-94A7-4CF0-91A2-DFB5A0E8322D}" srcOrd="1" destOrd="0" presId="urn:microsoft.com/office/officeart/2005/8/layout/process1"/>
    <dgm:cxn modelId="{52E49D79-8BC2-426E-B58A-FEDAE18D4E07}" srcId="{13E28E7D-1442-4407-9214-62767F8F63DC}" destId="{2BF57C9C-6485-4A60-BB57-E8046888258E}" srcOrd="0" destOrd="0" parTransId="{BB3EE619-49A8-472D-84B3-746FFDB5EB5F}" sibTransId="{8FB991C1-E87F-4CDD-BF1A-17E5FA76B003}"/>
    <dgm:cxn modelId="{2A541A8F-55F5-459B-9ADB-F9157D661A83}" type="presOf" srcId="{2BF57C9C-6485-4A60-BB57-E8046888258E}" destId="{909C10A8-E4ED-4F33-AE4C-8E7703FE134E}" srcOrd="0" destOrd="0" presId="urn:microsoft.com/office/officeart/2005/8/layout/process1"/>
    <dgm:cxn modelId="{02B00692-7434-45AD-B11C-509C05C0B265}" type="presOf" srcId="{A887CEFD-AA85-43E1-93E7-B969D3CBCA8A}" destId="{A808D1E2-5B25-4875-844F-7DACC87C1A39}" srcOrd="1" destOrd="0" presId="urn:microsoft.com/office/officeart/2005/8/layout/process1"/>
    <dgm:cxn modelId="{2ECE06B0-6C0B-4C94-A82C-11A4C23C1176}" type="presOf" srcId="{B6C271FA-460F-4B72-9822-5D9B94213B8C}" destId="{56E2EACA-4BCD-44D2-9E39-AFE9A7874330}" srcOrd="0" destOrd="0" presId="urn:microsoft.com/office/officeart/2005/8/layout/process1"/>
    <dgm:cxn modelId="{A3735BB0-002A-484E-8FCB-7095EE3CE482}" srcId="{13E28E7D-1442-4407-9214-62767F8F63DC}" destId="{B6C271FA-460F-4B72-9822-5D9B94213B8C}" srcOrd="1" destOrd="0" parTransId="{8DC66B06-A3BD-451F-901C-82905C3845B2}" sibTransId="{A887CEFD-AA85-43E1-93E7-B969D3CBCA8A}"/>
    <dgm:cxn modelId="{07D3CCB1-D063-42C7-92BD-3E7655033FB3}" type="presOf" srcId="{8FB991C1-E87F-4CDD-BF1A-17E5FA76B003}" destId="{DC4474E5-93CC-4142-B309-E4CECCD6893C}" srcOrd="0" destOrd="0" presId="urn:microsoft.com/office/officeart/2005/8/layout/process1"/>
    <dgm:cxn modelId="{592731C5-80EA-41E7-9702-8ECE096A1D9B}" type="presOf" srcId="{69B9B585-86C5-4129-B619-5DF508C3832C}" destId="{0299B4F3-5D99-45F0-92C1-9BC23A8A7A97}" srcOrd="0" destOrd="0" presId="urn:microsoft.com/office/officeart/2005/8/layout/process1"/>
    <dgm:cxn modelId="{4EEB17D2-4304-4C94-A5DA-CD9ABFBD4590}" type="presOf" srcId="{ECE7357E-6CE3-4A3F-BCB4-32C89D23D1E2}" destId="{D9D42747-37D1-46F7-BE76-3414FB39CA14}" srcOrd="0" destOrd="0" presId="urn:microsoft.com/office/officeart/2005/8/layout/process1"/>
    <dgm:cxn modelId="{707701D9-8CB8-4B9F-94C4-E5761B4783FF}" type="presOf" srcId="{13E28E7D-1442-4407-9214-62767F8F63DC}" destId="{EED39697-A526-4B93-9F02-9819A15AB3BE}" srcOrd="0" destOrd="0" presId="urn:microsoft.com/office/officeart/2005/8/layout/process1"/>
    <dgm:cxn modelId="{DA195AEB-1636-434A-977A-6D7284FB9D5C}" srcId="{13E28E7D-1442-4407-9214-62767F8F63DC}" destId="{69B9B585-86C5-4129-B619-5DF508C3832C}" srcOrd="2" destOrd="0" parTransId="{B6D51C80-C530-4978-A2CE-00C6756D4B0B}" sibTransId="{D865DDA0-899F-4C98-B1ED-24C205B56BCF}"/>
    <dgm:cxn modelId="{58E13DF8-6A48-4324-A65F-826E424BE1DF}" type="presOf" srcId="{D865DDA0-899F-4C98-B1ED-24C205B56BCF}" destId="{1CE42A4F-382F-48AF-916F-87B4FE537D8C}" srcOrd="0" destOrd="0" presId="urn:microsoft.com/office/officeart/2005/8/layout/process1"/>
    <dgm:cxn modelId="{F4568291-A6BA-43EF-B691-4AEB927B6C26}" type="presParOf" srcId="{EED39697-A526-4B93-9F02-9819A15AB3BE}" destId="{909C10A8-E4ED-4F33-AE4C-8E7703FE134E}" srcOrd="0" destOrd="0" presId="urn:microsoft.com/office/officeart/2005/8/layout/process1"/>
    <dgm:cxn modelId="{BECA4CAC-8050-4A93-BAEB-438DC720828D}" type="presParOf" srcId="{EED39697-A526-4B93-9F02-9819A15AB3BE}" destId="{DC4474E5-93CC-4142-B309-E4CECCD6893C}" srcOrd="1" destOrd="0" presId="urn:microsoft.com/office/officeart/2005/8/layout/process1"/>
    <dgm:cxn modelId="{AF4F854F-E71D-41D9-BB33-791B8CAB70F9}" type="presParOf" srcId="{DC4474E5-93CC-4142-B309-E4CECCD6893C}" destId="{5A676369-94A7-4CF0-91A2-DFB5A0E8322D}" srcOrd="0" destOrd="0" presId="urn:microsoft.com/office/officeart/2005/8/layout/process1"/>
    <dgm:cxn modelId="{3E6B57B3-EF20-4B9B-AB81-3345A539CF74}" type="presParOf" srcId="{EED39697-A526-4B93-9F02-9819A15AB3BE}" destId="{56E2EACA-4BCD-44D2-9E39-AFE9A7874330}" srcOrd="2" destOrd="0" presId="urn:microsoft.com/office/officeart/2005/8/layout/process1"/>
    <dgm:cxn modelId="{D752C913-D5CC-4B98-AE49-4EE0849861BA}" type="presParOf" srcId="{EED39697-A526-4B93-9F02-9819A15AB3BE}" destId="{3981E9DE-7A37-442F-B81A-A7BCA6CDC2CD}" srcOrd="3" destOrd="0" presId="urn:microsoft.com/office/officeart/2005/8/layout/process1"/>
    <dgm:cxn modelId="{5241341C-BF0C-4ABD-8C91-1754E184AC07}" type="presParOf" srcId="{3981E9DE-7A37-442F-B81A-A7BCA6CDC2CD}" destId="{A808D1E2-5B25-4875-844F-7DACC87C1A39}" srcOrd="0" destOrd="0" presId="urn:microsoft.com/office/officeart/2005/8/layout/process1"/>
    <dgm:cxn modelId="{4FD7B4E2-50F9-4577-95F3-FEC5EAA0053F}" type="presParOf" srcId="{EED39697-A526-4B93-9F02-9819A15AB3BE}" destId="{0299B4F3-5D99-45F0-92C1-9BC23A8A7A97}" srcOrd="4" destOrd="0" presId="urn:microsoft.com/office/officeart/2005/8/layout/process1"/>
    <dgm:cxn modelId="{938D1676-2DFA-409C-A1D2-AC4F528F8DA9}" type="presParOf" srcId="{EED39697-A526-4B93-9F02-9819A15AB3BE}" destId="{1CE42A4F-382F-48AF-916F-87B4FE537D8C}" srcOrd="5" destOrd="0" presId="urn:microsoft.com/office/officeart/2005/8/layout/process1"/>
    <dgm:cxn modelId="{E5716E4B-A675-4A58-A5F7-90D81AC2067C}" type="presParOf" srcId="{1CE42A4F-382F-48AF-916F-87B4FE537D8C}" destId="{72B03041-F7E8-4212-A947-6C19E3572449}" srcOrd="0" destOrd="0" presId="urn:microsoft.com/office/officeart/2005/8/layout/process1"/>
    <dgm:cxn modelId="{7F1FD74A-F06D-472A-BE06-F9780675D7E6}" type="presParOf" srcId="{EED39697-A526-4B93-9F02-9819A15AB3BE}" destId="{D9D42747-37D1-46F7-BE76-3414FB39CA14}"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C10A8-E4ED-4F33-AE4C-8E7703FE134E}">
      <dsp:nvSpPr>
        <dsp:cNvPr id="0" name=""/>
        <dsp:cNvSpPr/>
      </dsp:nvSpPr>
      <dsp:spPr>
        <a:xfrm>
          <a:off x="27689" y="1233556"/>
          <a:ext cx="2659953" cy="14378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L" sz="1600" kern="1200" dirty="0"/>
            <a:t>Investigación y ETL de datos</a:t>
          </a:r>
        </a:p>
        <a:p>
          <a:pPr marL="0" lvl="0" indent="0" algn="ctr" defTabSz="711200">
            <a:lnSpc>
              <a:spcPct val="90000"/>
            </a:lnSpc>
            <a:spcBef>
              <a:spcPct val="0"/>
            </a:spcBef>
            <a:spcAft>
              <a:spcPct val="35000"/>
            </a:spcAft>
            <a:buNone/>
          </a:pPr>
          <a:r>
            <a:rPr lang="es-CL" sz="1600" kern="1200" dirty="0"/>
            <a:t>bancarios, macro, gastos e inversión </a:t>
          </a:r>
        </a:p>
      </dsp:txBody>
      <dsp:txXfrm>
        <a:off x="69802" y="1275669"/>
        <a:ext cx="2575727" cy="1353608"/>
      </dsp:txXfrm>
    </dsp:sp>
    <dsp:sp modelId="{DC4474E5-93CC-4142-B309-E4CECCD6893C}">
      <dsp:nvSpPr>
        <dsp:cNvPr id="0" name=""/>
        <dsp:cNvSpPr/>
      </dsp:nvSpPr>
      <dsp:spPr>
        <a:xfrm>
          <a:off x="2844761" y="1741751"/>
          <a:ext cx="333089" cy="4214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L" sz="1300" kern="1200"/>
        </a:p>
      </dsp:txBody>
      <dsp:txXfrm>
        <a:off x="2844761" y="1826040"/>
        <a:ext cx="233162" cy="252868"/>
      </dsp:txXfrm>
    </dsp:sp>
    <dsp:sp modelId="{56E2EACA-4BCD-44D2-9E39-AFE9A7874330}">
      <dsp:nvSpPr>
        <dsp:cNvPr id="0" name=""/>
        <dsp:cNvSpPr/>
      </dsp:nvSpPr>
      <dsp:spPr>
        <a:xfrm>
          <a:off x="3316114" y="1233556"/>
          <a:ext cx="1699379" cy="14378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L" sz="1600" kern="1200" dirty="0"/>
            <a:t>Análisis de información financiera macro y al detalle por banco</a:t>
          </a:r>
        </a:p>
      </dsp:txBody>
      <dsp:txXfrm>
        <a:off x="3358227" y="1275669"/>
        <a:ext cx="1615153" cy="1353608"/>
      </dsp:txXfrm>
    </dsp:sp>
    <dsp:sp modelId="{3981E9DE-7A37-442F-B81A-A7BCA6CDC2CD}">
      <dsp:nvSpPr>
        <dsp:cNvPr id="0" name=""/>
        <dsp:cNvSpPr/>
      </dsp:nvSpPr>
      <dsp:spPr>
        <a:xfrm rot="39496">
          <a:off x="5120007" y="1753987"/>
          <a:ext cx="221597" cy="4214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L" sz="1300" kern="1200"/>
        </a:p>
      </dsp:txBody>
      <dsp:txXfrm>
        <a:off x="5120009" y="1837894"/>
        <a:ext cx="155118" cy="252868"/>
      </dsp:txXfrm>
    </dsp:sp>
    <dsp:sp modelId="{0299B4F3-5D99-45F0-92C1-9BC23A8A7A97}">
      <dsp:nvSpPr>
        <dsp:cNvPr id="0" name=""/>
        <dsp:cNvSpPr/>
      </dsp:nvSpPr>
      <dsp:spPr>
        <a:xfrm>
          <a:off x="5433575" y="1257885"/>
          <a:ext cx="1699379" cy="14378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L" sz="1600" kern="1200" dirty="0"/>
            <a:t>Identificación de fondos estables y menos estables.</a:t>
          </a:r>
        </a:p>
      </dsp:txBody>
      <dsp:txXfrm>
        <a:off x="5475688" y="1299998"/>
        <a:ext cx="1615153" cy="1353608"/>
      </dsp:txXfrm>
    </dsp:sp>
    <dsp:sp modelId="{1CE42A4F-382F-48AF-916F-87B4FE537D8C}">
      <dsp:nvSpPr>
        <dsp:cNvPr id="0" name=""/>
        <dsp:cNvSpPr/>
      </dsp:nvSpPr>
      <dsp:spPr>
        <a:xfrm rot="21580716">
          <a:off x="7375803" y="1758506"/>
          <a:ext cx="514855" cy="4214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L" sz="1300" kern="1200"/>
        </a:p>
      </dsp:txBody>
      <dsp:txXfrm>
        <a:off x="7375804" y="1843150"/>
        <a:ext cx="388421" cy="252868"/>
      </dsp:txXfrm>
    </dsp:sp>
    <dsp:sp modelId="{D9D42747-37D1-46F7-BE76-3414FB39CA14}">
      <dsp:nvSpPr>
        <dsp:cNvPr id="0" name=""/>
        <dsp:cNvSpPr/>
      </dsp:nvSpPr>
      <dsp:spPr>
        <a:xfrm>
          <a:off x="8104364" y="1242902"/>
          <a:ext cx="1699379" cy="14378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L" sz="1600" kern="1200"/>
            <a:t> </a:t>
          </a:r>
          <a:r>
            <a:rPr lang="es-CL" sz="1600" kern="1200" dirty="0"/>
            <a:t>Conclusiones y validación</a:t>
          </a:r>
        </a:p>
      </dsp:txBody>
      <dsp:txXfrm>
        <a:off x="8146477" y="1285015"/>
        <a:ext cx="1615153" cy="13536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C10A8-E4ED-4F33-AE4C-8E7703FE134E}">
      <dsp:nvSpPr>
        <dsp:cNvPr id="0" name=""/>
        <dsp:cNvSpPr/>
      </dsp:nvSpPr>
      <dsp:spPr>
        <a:xfrm>
          <a:off x="27689" y="1233556"/>
          <a:ext cx="2659953" cy="14378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L" sz="1600" kern="1200" dirty="0"/>
            <a:t>Investigación y ETL de datos</a:t>
          </a:r>
        </a:p>
        <a:p>
          <a:pPr marL="0" lvl="0" indent="0" algn="ctr" defTabSz="711200">
            <a:lnSpc>
              <a:spcPct val="90000"/>
            </a:lnSpc>
            <a:spcBef>
              <a:spcPct val="0"/>
            </a:spcBef>
            <a:spcAft>
              <a:spcPct val="35000"/>
            </a:spcAft>
            <a:buNone/>
          </a:pPr>
          <a:r>
            <a:rPr lang="es-CL" sz="1600" kern="1200" dirty="0"/>
            <a:t>bancarios, macro, gastos e inversión </a:t>
          </a:r>
        </a:p>
      </dsp:txBody>
      <dsp:txXfrm>
        <a:off x="69802" y="1275669"/>
        <a:ext cx="2575727" cy="1353608"/>
      </dsp:txXfrm>
    </dsp:sp>
    <dsp:sp modelId="{DC4474E5-93CC-4142-B309-E4CECCD6893C}">
      <dsp:nvSpPr>
        <dsp:cNvPr id="0" name=""/>
        <dsp:cNvSpPr/>
      </dsp:nvSpPr>
      <dsp:spPr>
        <a:xfrm>
          <a:off x="2844761" y="1741751"/>
          <a:ext cx="333089" cy="4214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L" sz="1300" kern="1200"/>
        </a:p>
      </dsp:txBody>
      <dsp:txXfrm>
        <a:off x="2844761" y="1826040"/>
        <a:ext cx="233162" cy="252868"/>
      </dsp:txXfrm>
    </dsp:sp>
    <dsp:sp modelId="{56E2EACA-4BCD-44D2-9E39-AFE9A7874330}">
      <dsp:nvSpPr>
        <dsp:cNvPr id="0" name=""/>
        <dsp:cNvSpPr/>
      </dsp:nvSpPr>
      <dsp:spPr>
        <a:xfrm>
          <a:off x="3316114" y="1233556"/>
          <a:ext cx="1699379" cy="14378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L" sz="1600" kern="1200" dirty="0"/>
            <a:t>Análisis de información financiera macro y al detalle por banco</a:t>
          </a:r>
        </a:p>
      </dsp:txBody>
      <dsp:txXfrm>
        <a:off x="3358227" y="1275669"/>
        <a:ext cx="1615153" cy="1353608"/>
      </dsp:txXfrm>
    </dsp:sp>
    <dsp:sp modelId="{3981E9DE-7A37-442F-B81A-A7BCA6CDC2CD}">
      <dsp:nvSpPr>
        <dsp:cNvPr id="0" name=""/>
        <dsp:cNvSpPr/>
      </dsp:nvSpPr>
      <dsp:spPr>
        <a:xfrm rot="39496">
          <a:off x="5120007" y="1753987"/>
          <a:ext cx="221597" cy="4214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L" sz="1300" kern="1200"/>
        </a:p>
      </dsp:txBody>
      <dsp:txXfrm>
        <a:off x="5120009" y="1837894"/>
        <a:ext cx="155118" cy="252868"/>
      </dsp:txXfrm>
    </dsp:sp>
    <dsp:sp modelId="{0299B4F3-5D99-45F0-92C1-9BC23A8A7A97}">
      <dsp:nvSpPr>
        <dsp:cNvPr id="0" name=""/>
        <dsp:cNvSpPr/>
      </dsp:nvSpPr>
      <dsp:spPr>
        <a:xfrm>
          <a:off x="5433575" y="1257885"/>
          <a:ext cx="1699379" cy="14378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L" sz="1600" kern="1200" dirty="0"/>
            <a:t>Identificación de fondos estables y menos estables.</a:t>
          </a:r>
        </a:p>
      </dsp:txBody>
      <dsp:txXfrm>
        <a:off x="5475688" y="1299998"/>
        <a:ext cx="1615153" cy="1353608"/>
      </dsp:txXfrm>
    </dsp:sp>
    <dsp:sp modelId="{1CE42A4F-382F-48AF-916F-87B4FE537D8C}">
      <dsp:nvSpPr>
        <dsp:cNvPr id="0" name=""/>
        <dsp:cNvSpPr/>
      </dsp:nvSpPr>
      <dsp:spPr>
        <a:xfrm rot="21580716">
          <a:off x="7375803" y="1758506"/>
          <a:ext cx="514855" cy="4214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L" sz="1300" kern="1200"/>
        </a:p>
      </dsp:txBody>
      <dsp:txXfrm>
        <a:off x="7375804" y="1843150"/>
        <a:ext cx="388421" cy="252868"/>
      </dsp:txXfrm>
    </dsp:sp>
    <dsp:sp modelId="{D9D42747-37D1-46F7-BE76-3414FB39CA14}">
      <dsp:nvSpPr>
        <dsp:cNvPr id="0" name=""/>
        <dsp:cNvSpPr/>
      </dsp:nvSpPr>
      <dsp:spPr>
        <a:xfrm>
          <a:off x="8104364" y="1242902"/>
          <a:ext cx="1699379" cy="14378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L" sz="1600" kern="1200"/>
            <a:t> </a:t>
          </a:r>
          <a:r>
            <a:rPr lang="es-CL" sz="1600" kern="1200" dirty="0"/>
            <a:t>Conclusiones y validación</a:t>
          </a:r>
        </a:p>
      </dsp:txBody>
      <dsp:txXfrm>
        <a:off x="8146477" y="1285015"/>
        <a:ext cx="1615153" cy="135360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169920" cy="619364"/>
          </a:xfrm>
          <a:prstGeom prst="rect">
            <a:avLst/>
          </a:prstGeom>
        </p:spPr>
        <p:txBody>
          <a:bodyPr vert="horz" lIns="112317" tIns="56158" rIns="112317" bIns="56158" rtlCol="0"/>
          <a:lstStyle>
            <a:lvl1pPr algn="l">
              <a:defRPr sz="1400"/>
            </a:lvl1pPr>
          </a:lstStyle>
          <a:p>
            <a:endParaRPr lang="es-CL"/>
          </a:p>
        </p:txBody>
      </p:sp>
      <p:sp>
        <p:nvSpPr>
          <p:cNvPr id="3" name="Marcador de fecha 2"/>
          <p:cNvSpPr>
            <a:spLocks noGrp="1"/>
          </p:cNvSpPr>
          <p:nvPr>
            <p:ph type="dt" sz="quarter" idx="1"/>
          </p:nvPr>
        </p:nvSpPr>
        <p:spPr>
          <a:xfrm>
            <a:off x="4143588" y="0"/>
            <a:ext cx="3169920" cy="619364"/>
          </a:xfrm>
          <a:prstGeom prst="rect">
            <a:avLst/>
          </a:prstGeom>
        </p:spPr>
        <p:txBody>
          <a:bodyPr vert="horz" lIns="112317" tIns="56158" rIns="112317" bIns="56158" rtlCol="0"/>
          <a:lstStyle>
            <a:lvl1pPr algn="r">
              <a:defRPr sz="1400"/>
            </a:lvl1pPr>
          </a:lstStyle>
          <a:p>
            <a:fld id="{FE0461CF-0F1B-4D1A-BBCC-9E394A619448}" type="datetimeFigureOut">
              <a:rPr lang="es-CL" smtClean="0"/>
              <a:pPr/>
              <a:t>29-08-2023</a:t>
            </a:fld>
            <a:endParaRPr lang="es-CL"/>
          </a:p>
        </p:txBody>
      </p:sp>
      <p:sp>
        <p:nvSpPr>
          <p:cNvPr id="4" name="Marcador de pie de página 3"/>
          <p:cNvSpPr>
            <a:spLocks noGrp="1"/>
          </p:cNvSpPr>
          <p:nvPr>
            <p:ph type="ftr" sz="quarter" idx="2"/>
          </p:nvPr>
        </p:nvSpPr>
        <p:spPr>
          <a:xfrm>
            <a:off x="0" y="11725041"/>
            <a:ext cx="3169920" cy="619362"/>
          </a:xfrm>
          <a:prstGeom prst="rect">
            <a:avLst/>
          </a:prstGeom>
        </p:spPr>
        <p:txBody>
          <a:bodyPr vert="horz" lIns="112317" tIns="56158" rIns="112317" bIns="56158" rtlCol="0" anchor="b"/>
          <a:lstStyle>
            <a:lvl1pPr algn="l">
              <a:defRPr sz="1400"/>
            </a:lvl1pPr>
          </a:lstStyle>
          <a:p>
            <a:endParaRPr lang="es-CL"/>
          </a:p>
        </p:txBody>
      </p:sp>
      <p:sp>
        <p:nvSpPr>
          <p:cNvPr id="5" name="Marcador de número de diapositiva 4"/>
          <p:cNvSpPr>
            <a:spLocks noGrp="1"/>
          </p:cNvSpPr>
          <p:nvPr>
            <p:ph type="sldNum" sz="quarter" idx="3"/>
          </p:nvPr>
        </p:nvSpPr>
        <p:spPr>
          <a:xfrm>
            <a:off x="4143588" y="11725041"/>
            <a:ext cx="3169920" cy="619362"/>
          </a:xfrm>
          <a:prstGeom prst="rect">
            <a:avLst/>
          </a:prstGeom>
        </p:spPr>
        <p:txBody>
          <a:bodyPr vert="horz" lIns="112317" tIns="56158" rIns="112317" bIns="56158" rtlCol="0" anchor="b"/>
          <a:lstStyle>
            <a:lvl1pPr algn="r">
              <a:defRPr sz="1400"/>
            </a:lvl1pPr>
          </a:lstStyle>
          <a:p>
            <a:fld id="{CC0B29DF-C8DE-4D46-9B6F-793376DA28FB}" type="slidenum">
              <a:rPr lang="es-CL" smtClean="0"/>
              <a:pPr/>
              <a:t>‹Nº›</a:t>
            </a:fld>
            <a:endParaRPr lang="es-CL"/>
          </a:p>
        </p:txBody>
      </p:sp>
    </p:spTree>
    <p:extLst>
      <p:ext uri="{BB962C8B-B14F-4D97-AF65-F5344CB8AC3E}">
        <p14:creationId xmlns:p14="http://schemas.microsoft.com/office/powerpoint/2010/main" val="23920525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169920" cy="619364"/>
          </a:xfrm>
          <a:prstGeom prst="rect">
            <a:avLst/>
          </a:prstGeom>
        </p:spPr>
        <p:txBody>
          <a:bodyPr vert="horz" lIns="112317" tIns="56158" rIns="112317" bIns="56158" rtlCol="0"/>
          <a:lstStyle>
            <a:lvl1pPr algn="l">
              <a:defRPr sz="1400"/>
            </a:lvl1pPr>
          </a:lstStyle>
          <a:p>
            <a:endParaRPr lang="es-CL"/>
          </a:p>
        </p:txBody>
      </p:sp>
      <p:sp>
        <p:nvSpPr>
          <p:cNvPr id="3" name="Marcador de fecha 2"/>
          <p:cNvSpPr>
            <a:spLocks noGrp="1"/>
          </p:cNvSpPr>
          <p:nvPr>
            <p:ph type="dt" idx="1"/>
          </p:nvPr>
        </p:nvSpPr>
        <p:spPr>
          <a:xfrm>
            <a:off x="4143588" y="0"/>
            <a:ext cx="3169920" cy="619364"/>
          </a:xfrm>
          <a:prstGeom prst="rect">
            <a:avLst/>
          </a:prstGeom>
        </p:spPr>
        <p:txBody>
          <a:bodyPr vert="horz" lIns="112317" tIns="56158" rIns="112317" bIns="56158" rtlCol="0"/>
          <a:lstStyle>
            <a:lvl1pPr algn="r">
              <a:defRPr sz="1400"/>
            </a:lvl1pPr>
          </a:lstStyle>
          <a:p>
            <a:fld id="{80545D3E-21D5-42FE-9BB8-9DAA73A7F315}" type="datetimeFigureOut">
              <a:rPr lang="es-CL" smtClean="0"/>
              <a:pPr/>
              <a:t>28-08-2023</a:t>
            </a:fld>
            <a:endParaRPr lang="es-CL"/>
          </a:p>
        </p:txBody>
      </p:sp>
      <p:sp>
        <p:nvSpPr>
          <p:cNvPr id="4" name="Marcador de imagen de diapositiva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317" tIns="56158" rIns="112317" bIns="56158" rtlCol="0" anchor="ctr"/>
          <a:lstStyle/>
          <a:p>
            <a:endParaRPr lang="es-CL"/>
          </a:p>
        </p:txBody>
      </p:sp>
      <p:sp>
        <p:nvSpPr>
          <p:cNvPr id="5" name="Marcador de notas 4"/>
          <p:cNvSpPr>
            <a:spLocks noGrp="1"/>
          </p:cNvSpPr>
          <p:nvPr>
            <p:ph type="body" sz="quarter" idx="3"/>
          </p:nvPr>
        </p:nvSpPr>
        <p:spPr>
          <a:xfrm>
            <a:off x="731520" y="5940742"/>
            <a:ext cx="5852160" cy="4860608"/>
          </a:xfrm>
          <a:prstGeom prst="rect">
            <a:avLst/>
          </a:prstGeom>
        </p:spPr>
        <p:txBody>
          <a:bodyPr vert="horz" lIns="112317" tIns="56158" rIns="112317" bIns="56158"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11725041"/>
            <a:ext cx="3169920" cy="619362"/>
          </a:xfrm>
          <a:prstGeom prst="rect">
            <a:avLst/>
          </a:prstGeom>
        </p:spPr>
        <p:txBody>
          <a:bodyPr vert="horz" lIns="112317" tIns="56158" rIns="112317" bIns="56158" rtlCol="0" anchor="b"/>
          <a:lstStyle>
            <a:lvl1pPr algn="l">
              <a:defRPr sz="1400"/>
            </a:lvl1pPr>
          </a:lstStyle>
          <a:p>
            <a:endParaRPr lang="es-CL"/>
          </a:p>
        </p:txBody>
      </p:sp>
      <p:sp>
        <p:nvSpPr>
          <p:cNvPr id="7" name="Marcador de número de diapositiva 6"/>
          <p:cNvSpPr>
            <a:spLocks noGrp="1"/>
          </p:cNvSpPr>
          <p:nvPr>
            <p:ph type="sldNum" sz="quarter" idx="5"/>
          </p:nvPr>
        </p:nvSpPr>
        <p:spPr>
          <a:xfrm>
            <a:off x="4143588" y="11725041"/>
            <a:ext cx="3169920" cy="619362"/>
          </a:xfrm>
          <a:prstGeom prst="rect">
            <a:avLst/>
          </a:prstGeom>
        </p:spPr>
        <p:txBody>
          <a:bodyPr vert="horz" lIns="112317" tIns="56158" rIns="112317" bIns="56158" rtlCol="0" anchor="b"/>
          <a:lstStyle>
            <a:lvl1pPr algn="r">
              <a:defRPr sz="1400"/>
            </a:lvl1pPr>
          </a:lstStyle>
          <a:p>
            <a:fld id="{10F25785-E224-4E4E-B2BE-D3E02D89D9DB}" type="slidenum">
              <a:rPr lang="es-CL" smtClean="0"/>
              <a:pPr/>
              <a:t>‹Nº›</a:t>
            </a:fld>
            <a:endParaRPr lang="es-CL"/>
          </a:p>
        </p:txBody>
      </p:sp>
    </p:spTree>
    <p:extLst>
      <p:ext uri="{BB962C8B-B14F-4D97-AF65-F5344CB8AC3E}">
        <p14:creationId xmlns:p14="http://schemas.microsoft.com/office/powerpoint/2010/main" val="2054820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0F25785-E224-4E4E-B2BE-D3E02D89D9DB}" type="slidenum">
              <a:rPr lang="es-CL" smtClean="0"/>
              <a:pPr/>
              <a:t>1</a:t>
            </a:fld>
            <a:endParaRPr lang="es-CL" dirty="0"/>
          </a:p>
        </p:txBody>
      </p:sp>
    </p:spTree>
    <p:extLst>
      <p:ext uri="{BB962C8B-B14F-4D97-AF65-F5344CB8AC3E}">
        <p14:creationId xmlns:p14="http://schemas.microsoft.com/office/powerpoint/2010/main" val="1432122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Anexo: a nivel de Coopeuch </a:t>
            </a:r>
            <a:r>
              <a:rPr lang="es-MX" dirty="0" err="1"/>
              <a:t>clusterizar</a:t>
            </a:r>
            <a:r>
              <a:rPr lang="es-MX" dirty="0"/>
              <a:t> los grupos de clientes </a:t>
            </a:r>
          </a:p>
          <a:p>
            <a:r>
              <a:rPr lang="es-CL" dirty="0">
                <a:cs typeface="Calibri" charset="0"/>
              </a:rPr>
              <a:t>Algoritmos: (</a:t>
            </a:r>
            <a:r>
              <a:rPr lang="es-CL" dirty="0" err="1">
                <a:cs typeface="Calibri" charset="0"/>
              </a:rPr>
              <a:t>clustering</a:t>
            </a:r>
            <a:r>
              <a:rPr lang="es-CL" dirty="0">
                <a:cs typeface="Calibri" charset="0"/>
              </a:rPr>
              <a:t>, redes neuronales, GNN, </a:t>
            </a:r>
            <a:r>
              <a:rPr lang="es-CL" dirty="0" err="1">
                <a:cs typeface="Calibri" charset="0"/>
              </a:rPr>
              <a:t>etc</a:t>
            </a:r>
            <a:r>
              <a:rPr lang="es-CL" dirty="0">
                <a:cs typeface="Calibri" charset="0"/>
              </a:rPr>
              <a:t>)</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11</a:t>
            </a:fld>
            <a:endParaRPr lang="es-CL"/>
          </a:p>
        </p:txBody>
      </p:sp>
    </p:spTree>
    <p:extLst>
      <p:ext uri="{BB962C8B-B14F-4D97-AF65-F5344CB8AC3E}">
        <p14:creationId xmlns:p14="http://schemas.microsoft.com/office/powerpoint/2010/main" val="8383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Anexo: a nivel de Coopeuch </a:t>
            </a:r>
            <a:r>
              <a:rPr lang="es-MX" dirty="0" err="1"/>
              <a:t>clusterizar</a:t>
            </a:r>
            <a:r>
              <a:rPr lang="es-MX" dirty="0"/>
              <a:t> los grupos de clientes </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12</a:t>
            </a:fld>
            <a:endParaRPr lang="es-CL"/>
          </a:p>
        </p:txBody>
      </p:sp>
    </p:spTree>
    <p:extLst>
      <p:ext uri="{BB962C8B-B14F-4D97-AF65-F5344CB8AC3E}">
        <p14:creationId xmlns:p14="http://schemas.microsoft.com/office/powerpoint/2010/main" val="1104514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13</a:t>
            </a:fld>
            <a:endParaRPr lang="es-CL"/>
          </a:p>
        </p:txBody>
      </p:sp>
    </p:spTree>
    <p:extLst>
      <p:ext uri="{BB962C8B-B14F-4D97-AF65-F5344CB8AC3E}">
        <p14:creationId xmlns:p14="http://schemas.microsoft.com/office/powerpoint/2010/main" val="3691098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Figura 1 del  ilustra el timing de los eventos en el modelo de corrida bancaria. La figura muestra que en el período 1, los depositantes deciden si retirar sus fondos del banco o no. En el período 2, el banco utiliza sus reservas y activos líquidos para pagar a los depositantes que han retirado sus fondos. Si el banco no tiene suficientes reservas y activos líquidos para pagar a todos los depositantes, se produce una corrida bancaria. En el período 3, el banco vende sus activos para obtener más efectivo y pagar a los depositantes restantes. Si el banco no puede vender suficientes activos para pagar a todos los depositantes, se produce una quiebra bancaria. </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14</a:t>
            </a:fld>
            <a:endParaRPr lang="es-CL"/>
          </a:p>
        </p:txBody>
      </p:sp>
    </p:spTree>
    <p:extLst>
      <p:ext uri="{BB962C8B-B14F-4D97-AF65-F5344CB8AC3E}">
        <p14:creationId xmlns:p14="http://schemas.microsoft.com/office/powerpoint/2010/main" val="490199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800" dirty="0">
                <a:solidFill>
                  <a:srgbClr val="000000"/>
                </a:solidFill>
                <a:effectLst/>
                <a:latin typeface="Calibri" panose="020F0502020204030204" pitchFamily="34" charset="0"/>
                <a:ea typeface="Times New Roman" panose="02020603050405020304" pitchFamily="18" charset="0"/>
              </a:rPr>
              <a:t>Se establece que la condición para que exista un equilibrio de corrida bancaria es que la tasa de recuperación sea menor que la unidad. La tasa de recuperación se define como la relación entre (</a:t>
            </a:r>
            <a:r>
              <a:rPr lang="es-CL" sz="1800" dirty="0" err="1">
                <a:solidFill>
                  <a:srgbClr val="000000"/>
                </a:solidFill>
                <a:effectLst/>
                <a:latin typeface="Calibri" panose="020F0502020204030204" pitchFamily="34" charset="0"/>
                <a:ea typeface="Times New Roman" panose="02020603050405020304" pitchFamily="18" charset="0"/>
              </a:rPr>
              <a:t>Zt</a:t>
            </a:r>
            <a:r>
              <a:rPr lang="es-CL" sz="1800" dirty="0">
                <a:solidFill>
                  <a:srgbClr val="000000"/>
                </a:solidFill>
                <a:effectLst/>
                <a:latin typeface="Calibri" panose="020F0502020204030204" pitchFamily="34" charset="0"/>
                <a:ea typeface="Times New Roman" panose="02020603050405020304" pitchFamily="18" charset="0"/>
              </a:rPr>
              <a:t> + Qt)Kbt-1 y RtDt-1, donde </a:t>
            </a:r>
            <a:r>
              <a:rPr lang="es-CL" sz="1800" dirty="0" err="1">
                <a:solidFill>
                  <a:srgbClr val="000000"/>
                </a:solidFill>
                <a:effectLst/>
                <a:latin typeface="Calibri" panose="020F0502020204030204" pitchFamily="34" charset="0"/>
                <a:ea typeface="Times New Roman" panose="02020603050405020304" pitchFamily="18" charset="0"/>
              </a:rPr>
              <a:t>Zt</a:t>
            </a:r>
            <a:r>
              <a:rPr lang="es-CL" sz="1800" dirty="0">
                <a:solidFill>
                  <a:srgbClr val="000000"/>
                </a:solidFill>
                <a:effectLst/>
                <a:latin typeface="Calibri" panose="020F0502020204030204" pitchFamily="34" charset="0"/>
                <a:ea typeface="Times New Roman" panose="02020603050405020304" pitchFamily="18" charset="0"/>
              </a:rPr>
              <a:t> es el valor de los activos no líquidos, Qt es el precio de liquidación de los activos bancarios, Kbt-1 es el capital del banco en el período anterior, </a:t>
            </a:r>
            <a:r>
              <a:rPr lang="es-CL" sz="1800" dirty="0" err="1">
                <a:solidFill>
                  <a:srgbClr val="000000"/>
                </a:solidFill>
                <a:effectLst/>
                <a:latin typeface="Calibri" panose="020F0502020204030204" pitchFamily="34" charset="0"/>
                <a:ea typeface="Times New Roman" panose="02020603050405020304" pitchFamily="18" charset="0"/>
              </a:rPr>
              <a:t>Rt</a:t>
            </a:r>
            <a:r>
              <a:rPr lang="es-CL" sz="1800" dirty="0">
                <a:solidFill>
                  <a:srgbClr val="000000"/>
                </a:solidFill>
                <a:effectLst/>
                <a:latin typeface="Calibri" panose="020F0502020204030204" pitchFamily="34" charset="0"/>
                <a:ea typeface="Times New Roman" panose="02020603050405020304" pitchFamily="18" charset="0"/>
              </a:rPr>
              <a:t> es la tasa de interés de mercado y Dt-1 es el valor de los depósitos en el período anterior. Si la tasa de recuperación es menor que la unidad, entonces existe la posibilidad de una corrida bancaria.</a:t>
            </a:r>
            <a:endParaRPr lang="es-CL" sz="1800" dirty="0">
              <a:effectLst/>
              <a:latin typeface="Calibri" panose="020F0502020204030204" pitchFamily="34" charset="0"/>
              <a:ea typeface="Calibri" panose="020F0502020204030204" pitchFamily="34" charset="0"/>
            </a:endParaRPr>
          </a:p>
          <a:p>
            <a:r>
              <a:rPr lang="es-CL" sz="1800" dirty="0">
                <a:solidFill>
                  <a:srgbClr val="000000"/>
                </a:solidFill>
                <a:effectLst/>
                <a:latin typeface="Calibri" panose="020F0502020204030204" pitchFamily="34" charset="0"/>
                <a:ea typeface="Times New Roman" panose="02020603050405020304" pitchFamily="18" charset="0"/>
              </a:rPr>
              <a:t>En términos simples, la tasa de recuperación es una medida de la capacidad de un banco para recuperar el valor de sus activos en caso de una corrida bancaria. Si la tasa de recuperación es menor que la unidad, significa que el banco no podrá recuperar el valor total de sus activos en caso de una corrida bancaria. Esto aumenta la probabilidad de que los depositantes retiren sus fondos del banco, lo que puede llevar a una corrida bancaria. Por lo tanto, si la tasa de recuperación es menor que la unidad, existe la posibilidad de una corrida bancaria.</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15</a:t>
            </a:fld>
            <a:endParaRPr lang="es-CL"/>
          </a:p>
        </p:txBody>
      </p:sp>
    </p:spTree>
    <p:extLst>
      <p:ext uri="{BB962C8B-B14F-4D97-AF65-F5344CB8AC3E}">
        <p14:creationId xmlns:p14="http://schemas.microsoft.com/office/powerpoint/2010/main" val="823708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Figura 2 del  ilustra el umbral de corrida bancaria. La línea horizontal en el valor de 1 representa el umbral de la tasa de recuperación. Si la tasa de recuperación es menor que 1, entonces existe la posibilidad de una corrida bancaria. La figura muestra que si un shock negativo Z afecta al banco, entonces la tasa de recuperación cae por debajo del umbral y se produce una corrida bancaria. Si no hay un shock negativo Z, entonces la tasa de recuperación permanece por encima del umbral y no hay corrida bancaria. </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16</a:t>
            </a:fld>
            <a:endParaRPr lang="es-CL"/>
          </a:p>
        </p:txBody>
      </p:sp>
    </p:spTree>
    <p:extLst>
      <p:ext uri="{BB962C8B-B14F-4D97-AF65-F5344CB8AC3E}">
        <p14:creationId xmlns:p14="http://schemas.microsoft.com/office/powerpoint/2010/main" val="1992115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18</a:t>
            </a:fld>
            <a:endParaRPr lang="es-CL"/>
          </a:p>
        </p:txBody>
      </p:sp>
    </p:spTree>
    <p:extLst>
      <p:ext uri="{BB962C8B-B14F-4D97-AF65-F5344CB8AC3E}">
        <p14:creationId xmlns:p14="http://schemas.microsoft.com/office/powerpoint/2010/main" val="1025175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19</a:t>
            </a:fld>
            <a:endParaRPr lang="es-CL"/>
          </a:p>
        </p:txBody>
      </p:sp>
    </p:spTree>
    <p:extLst>
      <p:ext uri="{BB962C8B-B14F-4D97-AF65-F5344CB8AC3E}">
        <p14:creationId xmlns:p14="http://schemas.microsoft.com/office/powerpoint/2010/main" val="4194333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Ciclos superponer la </a:t>
            </a:r>
            <a:r>
              <a:rPr lang="es-MX" dirty="0" err="1"/>
              <a:t>tpm</a:t>
            </a:r>
            <a:r>
              <a:rPr lang="es-MX" dirty="0"/>
              <a:t>, 3-6 ciclos desde 2008, el 2008 crisis financiera global</a:t>
            </a:r>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En el gráfico de la izquierda, se muestra como el mercado de la demanda de depósitos varia en forma inversamente proporcional a cambios en el diferencial de tasas (PDBC – Tasa Captación), demostrando que a menor costo de oportunidad mayor es la cantidad de depósitos a plazo que toma el mercado. Se muestra además como afecta el ciclo económico a las decisiones de inversión en depósitos a plazo. En el periodo 1999 – 2001, marcado por un débil crecimiento económico del país, los depósitos mantenían sus niveles en forma estable. A partir del mayor crecimiento experimentado desde el año 2003, las posiciones en depósitos a plazo fueron aumentando en forma permanente</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20</a:t>
            </a:fld>
            <a:endParaRPr lang="es-CL"/>
          </a:p>
        </p:txBody>
      </p:sp>
    </p:spTree>
    <p:extLst>
      <p:ext uri="{BB962C8B-B14F-4D97-AF65-F5344CB8AC3E}">
        <p14:creationId xmlns:p14="http://schemas.microsoft.com/office/powerpoint/2010/main" val="643491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Ciclos superponer la </a:t>
            </a:r>
            <a:r>
              <a:rPr lang="es-MX" dirty="0" err="1"/>
              <a:t>tpm</a:t>
            </a:r>
            <a:r>
              <a:rPr lang="es-MX" dirty="0"/>
              <a:t>, 3-6 ciclos desde 2008, el 2008 crisis financiera global</a:t>
            </a:r>
          </a:p>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21</a:t>
            </a:fld>
            <a:endParaRPr lang="es-CL"/>
          </a:p>
        </p:txBody>
      </p:sp>
    </p:spTree>
    <p:extLst>
      <p:ext uri="{BB962C8B-B14F-4D97-AF65-F5344CB8AC3E}">
        <p14:creationId xmlns:p14="http://schemas.microsoft.com/office/powerpoint/2010/main" val="4152075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0F25785-E224-4E4E-B2BE-D3E02D89D9DB}" type="slidenum">
              <a:rPr lang="es-CL" smtClean="0"/>
              <a:pPr/>
              <a:t>2</a:t>
            </a:fld>
            <a:endParaRPr lang="es-CL" dirty="0"/>
          </a:p>
        </p:txBody>
      </p:sp>
    </p:spTree>
    <p:extLst>
      <p:ext uri="{BB962C8B-B14F-4D97-AF65-F5344CB8AC3E}">
        <p14:creationId xmlns:p14="http://schemas.microsoft.com/office/powerpoint/2010/main" val="1279357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Liquidez sistémica en lugar de personas (Banco Central): billetes y reservas bancarias (alimenta)</a:t>
            </a:r>
          </a:p>
          <a:p>
            <a:r>
              <a:rPr lang="es-MX" dirty="0"/>
              <a:t>Las personas están metidas en el mismo banco</a:t>
            </a:r>
          </a:p>
          <a:p>
            <a:r>
              <a:rPr lang="es-MX" dirty="0"/>
              <a:t>Separar los sumideros</a:t>
            </a:r>
          </a:p>
          <a:p>
            <a:r>
              <a:rPr lang="es-MX" dirty="0"/>
              <a:t>Billetes y reservas bancarias M0- estudiar la dinámica que tiene con M1</a:t>
            </a:r>
          </a:p>
          <a:p>
            <a:r>
              <a:rPr lang="es-MX" dirty="0"/>
              <a:t>Profundizar más</a:t>
            </a:r>
          </a:p>
          <a:p>
            <a:r>
              <a:rPr lang="es-MX" dirty="0"/>
              <a:t>-Dado un momento del tiempo, cuando el BC abre la represa es en momentos críticos, dado un ciclo de apertura hay un cierto equilibrio, que depende del BC, en eso se pueden entender distintas dinámicas</a:t>
            </a:r>
          </a:p>
          <a:p>
            <a:r>
              <a:rPr lang="es-MX" dirty="0"/>
              <a:t>-Enfoque principal: </a:t>
            </a:r>
            <a:r>
              <a:rPr lang="es-MX" b="1" dirty="0"/>
              <a:t>Si hoy hay un equilibrio en los depósitos de los bancos, ¿hay una condición de estabilidad o hay una presión para que vaya al sumidero?</a:t>
            </a:r>
          </a:p>
          <a:p>
            <a:r>
              <a:rPr lang="es-MX" b="1" dirty="0"/>
              <a:t>Investigar con los </a:t>
            </a:r>
            <a:r>
              <a:rPr lang="es-MX" b="1" dirty="0" err="1"/>
              <a:t>papers</a:t>
            </a:r>
            <a:r>
              <a:rPr lang="es-MX" b="1" dirty="0"/>
              <a:t> y meterse más en el problema para darle más especificidad. Condiciones de equilibrio.</a:t>
            </a:r>
            <a:endParaRPr lang="es-CL" b="1"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23</a:t>
            </a:fld>
            <a:endParaRPr lang="es-CL"/>
          </a:p>
        </p:txBody>
      </p:sp>
    </p:spTree>
    <p:extLst>
      <p:ext uri="{BB962C8B-B14F-4D97-AF65-F5344CB8AC3E}">
        <p14:creationId xmlns:p14="http://schemas.microsoft.com/office/powerpoint/2010/main" val="2407393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24</a:t>
            </a:fld>
            <a:endParaRPr lang="es-CL"/>
          </a:p>
        </p:txBody>
      </p:sp>
    </p:spTree>
    <p:extLst>
      <p:ext uri="{BB962C8B-B14F-4D97-AF65-F5344CB8AC3E}">
        <p14:creationId xmlns:p14="http://schemas.microsoft.com/office/powerpoint/2010/main" val="4111211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25</a:t>
            </a:fld>
            <a:endParaRPr lang="es-CL"/>
          </a:p>
        </p:txBody>
      </p:sp>
    </p:spTree>
    <p:extLst>
      <p:ext uri="{BB962C8B-B14F-4D97-AF65-F5344CB8AC3E}">
        <p14:creationId xmlns:p14="http://schemas.microsoft.com/office/powerpoint/2010/main" val="42295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27</a:t>
            </a:fld>
            <a:endParaRPr lang="es-CL"/>
          </a:p>
        </p:txBody>
      </p:sp>
    </p:spTree>
    <p:extLst>
      <p:ext uri="{BB962C8B-B14F-4D97-AF65-F5344CB8AC3E}">
        <p14:creationId xmlns:p14="http://schemas.microsoft.com/office/powerpoint/2010/main" val="110194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Gantt, dimensiones distintas y complementación de equipos</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Network </a:t>
            </a:r>
            <a:r>
              <a:rPr lang="es-CL" b="1" i="1" dirty="0" err="1">
                <a:cs typeface="Arial" panose="020B0604020202020204" pitchFamily="34" charset="0"/>
              </a:rPr>
              <a:t>effect</a:t>
            </a:r>
            <a:r>
              <a:rPr lang="es-CL" b="1" i="1" dirty="0">
                <a:cs typeface="Arial" panose="020B0604020202020204" pitchFamily="34" charset="0"/>
              </a:rPr>
              <a:t> </a:t>
            </a:r>
            <a:r>
              <a:rPr lang="es-CL" b="1" i="1" dirty="0" err="1">
                <a:cs typeface="Arial" panose="020B0604020202020204" pitchFamily="34" charset="0"/>
              </a:rPr>
              <a:t>leverage</a:t>
            </a:r>
            <a:r>
              <a:rPr lang="es-CL" b="1" i="1" dirty="0">
                <a:cs typeface="Arial" panose="020B0604020202020204" pitchFamily="34" charset="0"/>
              </a:rPr>
              <a:t> </a:t>
            </a:r>
            <a:r>
              <a:rPr lang="es-CL" b="1" i="1" dirty="0" err="1">
                <a:cs typeface="Arial" panose="020B0604020202020204" pitchFamily="34" charset="0"/>
              </a:rPr>
              <a:t>with</a:t>
            </a:r>
            <a:r>
              <a:rPr lang="es-CL" b="1" i="1" dirty="0">
                <a:cs typeface="Arial" panose="020B0604020202020204" pitchFamily="34" charset="0"/>
              </a:rPr>
              <a:t> </a:t>
            </a:r>
            <a:r>
              <a:rPr lang="es-CL" b="1" i="1" dirty="0" err="1">
                <a:cs typeface="Arial" panose="020B0604020202020204" pitchFamily="34" charset="0"/>
              </a:rPr>
              <a:t>students</a:t>
            </a:r>
            <a:endParaRPr lang="es-CL" b="1" i="1"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Consultar choques de horarios, fechas de pruebas</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Escribirlo como carta Gantt y </a:t>
            </a:r>
            <a:r>
              <a:rPr lang="es-CL" b="1" i="1" dirty="0" err="1">
                <a:cs typeface="Arial" panose="020B0604020202020204" pitchFamily="34" charset="0"/>
              </a:rPr>
              <a:t>framework</a:t>
            </a:r>
            <a:r>
              <a:rPr lang="es-CL" b="1" i="1" dirty="0">
                <a:cs typeface="Arial" panose="020B0604020202020204" pitchFamily="34" charset="0"/>
              </a:rPr>
              <a:t> metodológico.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b="1" i="1" dirty="0">
              <a:cs typeface="Arial" panose="020B0604020202020204" pitchFamily="34" charset="0"/>
            </a:endParaRPr>
          </a:p>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29</a:t>
            </a:fld>
            <a:endParaRPr lang="es-CL"/>
          </a:p>
        </p:txBody>
      </p:sp>
    </p:spTree>
    <p:extLst>
      <p:ext uri="{BB962C8B-B14F-4D97-AF65-F5344CB8AC3E}">
        <p14:creationId xmlns:p14="http://schemas.microsoft.com/office/powerpoint/2010/main" val="1963511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Gantt, dimensiones distintas y complementación de equipos</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Network </a:t>
            </a:r>
            <a:r>
              <a:rPr lang="es-CL" b="1" i="1" dirty="0" err="1">
                <a:cs typeface="Arial" panose="020B0604020202020204" pitchFamily="34" charset="0"/>
              </a:rPr>
              <a:t>effect</a:t>
            </a:r>
            <a:r>
              <a:rPr lang="es-CL" b="1" i="1" dirty="0">
                <a:cs typeface="Arial" panose="020B0604020202020204" pitchFamily="34" charset="0"/>
              </a:rPr>
              <a:t> </a:t>
            </a:r>
            <a:r>
              <a:rPr lang="es-CL" b="1" i="1" dirty="0" err="1">
                <a:cs typeface="Arial" panose="020B0604020202020204" pitchFamily="34" charset="0"/>
              </a:rPr>
              <a:t>leverage</a:t>
            </a:r>
            <a:r>
              <a:rPr lang="es-CL" b="1" i="1" dirty="0">
                <a:cs typeface="Arial" panose="020B0604020202020204" pitchFamily="34" charset="0"/>
              </a:rPr>
              <a:t> </a:t>
            </a:r>
            <a:r>
              <a:rPr lang="es-CL" b="1" i="1" dirty="0" err="1">
                <a:cs typeface="Arial" panose="020B0604020202020204" pitchFamily="34" charset="0"/>
              </a:rPr>
              <a:t>with</a:t>
            </a:r>
            <a:r>
              <a:rPr lang="es-CL" b="1" i="1" dirty="0">
                <a:cs typeface="Arial" panose="020B0604020202020204" pitchFamily="34" charset="0"/>
              </a:rPr>
              <a:t> </a:t>
            </a:r>
            <a:r>
              <a:rPr lang="es-CL" b="1" i="1" dirty="0" err="1">
                <a:cs typeface="Arial" panose="020B0604020202020204" pitchFamily="34" charset="0"/>
              </a:rPr>
              <a:t>students</a:t>
            </a:r>
            <a:endParaRPr lang="es-CL" b="1" i="1"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Consultar choques de horarios, fechas de pruebas</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Escribirlo como carta Gantt y </a:t>
            </a:r>
            <a:r>
              <a:rPr lang="es-CL" b="1" i="1" dirty="0" err="1">
                <a:cs typeface="Arial" panose="020B0604020202020204" pitchFamily="34" charset="0"/>
              </a:rPr>
              <a:t>framework</a:t>
            </a:r>
            <a:r>
              <a:rPr lang="es-CL" b="1" i="1" dirty="0">
                <a:cs typeface="Arial" panose="020B0604020202020204" pitchFamily="34" charset="0"/>
              </a:rPr>
              <a:t> metodológico.</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err="1">
                <a:cs typeface="Arial" panose="020B0604020202020204" pitchFamily="34" charset="0"/>
              </a:rPr>
              <a:t>Setear</a:t>
            </a:r>
            <a:r>
              <a:rPr lang="es-CL" b="1" i="1" dirty="0">
                <a:cs typeface="Arial" panose="020B0604020202020204" pitchFamily="34" charset="0"/>
              </a:rPr>
              <a:t> mensajes principales para llamar la atención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Contar con detalle el primer ejemplo y dedicar más tiempo a Navier Stokes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b="1" i="1"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Separarla en 4-5 cajas etapas</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Terminar de definir bien el tema</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Podrían haber 3 grupos, 1 bonus , otro modelamiento con otra cosa que no es Navier Stokes</a:t>
            </a:r>
          </a:p>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30</a:t>
            </a:fld>
            <a:endParaRPr lang="es-CL"/>
          </a:p>
        </p:txBody>
      </p:sp>
    </p:spTree>
    <p:extLst>
      <p:ext uri="{BB962C8B-B14F-4D97-AF65-F5344CB8AC3E}">
        <p14:creationId xmlns:p14="http://schemas.microsoft.com/office/powerpoint/2010/main" val="1817259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Gantt, dimensiones distintas y complementación de equipos</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Network </a:t>
            </a:r>
            <a:r>
              <a:rPr lang="es-CL" b="1" i="1" dirty="0" err="1">
                <a:cs typeface="Arial" panose="020B0604020202020204" pitchFamily="34" charset="0"/>
              </a:rPr>
              <a:t>effect</a:t>
            </a:r>
            <a:r>
              <a:rPr lang="es-CL" b="1" i="1" dirty="0">
                <a:cs typeface="Arial" panose="020B0604020202020204" pitchFamily="34" charset="0"/>
              </a:rPr>
              <a:t> </a:t>
            </a:r>
            <a:r>
              <a:rPr lang="es-CL" b="1" i="1" dirty="0" err="1">
                <a:cs typeface="Arial" panose="020B0604020202020204" pitchFamily="34" charset="0"/>
              </a:rPr>
              <a:t>leverage</a:t>
            </a:r>
            <a:r>
              <a:rPr lang="es-CL" b="1" i="1" dirty="0">
                <a:cs typeface="Arial" panose="020B0604020202020204" pitchFamily="34" charset="0"/>
              </a:rPr>
              <a:t> </a:t>
            </a:r>
            <a:r>
              <a:rPr lang="es-CL" b="1" i="1" dirty="0" err="1">
                <a:cs typeface="Arial" panose="020B0604020202020204" pitchFamily="34" charset="0"/>
              </a:rPr>
              <a:t>with</a:t>
            </a:r>
            <a:r>
              <a:rPr lang="es-CL" b="1" i="1" dirty="0">
                <a:cs typeface="Arial" panose="020B0604020202020204" pitchFamily="34" charset="0"/>
              </a:rPr>
              <a:t> </a:t>
            </a:r>
            <a:r>
              <a:rPr lang="es-CL" b="1" i="1" dirty="0" err="1">
                <a:cs typeface="Arial" panose="020B0604020202020204" pitchFamily="34" charset="0"/>
              </a:rPr>
              <a:t>students</a:t>
            </a:r>
            <a:endParaRPr lang="es-CL" b="1" i="1"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Consultar choques de horarios, fechas de pruebas</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Escribirlo como carta Gantt y </a:t>
            </a:r>
            <a:r>
              <a:rPr lang="es-CL" b="1" i="1" dirty="0" err="1">
                <a:cs typeface="Arial" panose="020B0604020202020204" pitchFamily="34" charset="0"/>
              </a:rPr>
              <a:t>framework</a:t>
            </a:r>
            <a:r>
              <a:rPr lang="es-CL" b="1" i="1" dirty="0">
                <a:cs typeface="Arial" panose="020B0604020202020204" pitchFamily="34" charset="0"/>
              </a:rPr>
              <a:t> metodológico.</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err="1">
                <a:cs typeface="Arial" panose="020B0604020202020204" pitchFamily="34" charset="0"/>
              </a:rPr>
              <a:t>Setear</a:t>
            </a:r>
            <a:r>
              <a:rPr lang="es-CL" b="1" i="1" dirty="0">
                <a:cs typeface="Arial" panose="020B0604020202020204" pitchFamily="34" charset="0"/>
              </a:rPr>
              <a:t> mensajes principales para llamar la atención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Contar con detalle el primer ejemplo y dedicar más tiempo a Navier Stokes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b="1" i="1"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Separarla en 4-5 cajas etapas</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Terminar de definir bien el tema</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Podrían haber 3 grupos, 1 bonus , otro modelamiento con otra cosa que no es Navier Stokes</a:t>
            </a:r>
          </a:p>
          <a:p>
            <a:endParaRPr lang="es-CL" dirty="0"/>
          </a:p>
          <a:p>
            <a:r>
              <a:rPr lang="es-CL" dirty="0"/>
              <a:t>Reunión </a:t>
            </a:r>
            <a:r>
              <a:rPr lang="es-CL" dirty="0" err="1"/>
              <a:t>kickoff</a:t>
            </a:r>
            <a:r>
              <a:rPr lang="es-CL" dirty="0"/>
              <a:t> viernes: otra </a:t>
            </a:r>
            <a:r>
              <a:rPr lang="es-CL" dirty="0" err="1"/>
              <a:t>ppt</a:t>
            </a:r>
            <a:r>
              <a:rPr lang="es-CL" dirty="0"/>
              <a:t>, modelos (NS), 2 láminas metodología de trabajo- bosque- enfoque en las etapas, vincular a la idea de un trabajo bajo presión- metodología juegos de hambre (resultados en corto tiempo, intensivo)</a:t>
            </a:r>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31</a:t>
            </a:fld>
            <a:endParaRPr lang="es-CL"/>
          </a:p>
        </p:txBody>
      </p:sp>
    </p:spTree>
    <p:extLst>
      <p:ext uri="{BB962C8B-B14F-4D97-AF65-F5344CB8AC3E}">
        <p14:creationId xmlns:p14="http://schemas.microsoft.com/office/powerpoint/2010/main" val="851474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0F25785-E224-4E4E-B2BE-D3E02D89D9DB}" type="slidenum">
              <a:rPr lang="es-CL" smtClean="0"/>
              <a:pPr/>
              <a:t>32</a:t>
            </a:fld>
            <a:endParaRPr lang="es-CL" dirty="0"/>
          </a:p>
        </p:txBody>
      </p:sp>
    </p:spTree>
    <p:extLst>
      <p:ext uri="{BB962C8B-B14F-4D97-AF65-F5344CB8AC3E}">
        <p14:creationId xmlns:p14="http://schemas.microsoft.com/office/powerpoint/2010/main" val="1430500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0F25785-E224-4E4E-B2BE-D3E02D89D9DB}" type="slidenum">
              <a:rPr lang="es-CL" smtClean="0"/>
              <a:pPr/>
              <a:t>33</a:t>
            </a:fld>
            <a:endParaRPr lang="es-CL" dirty="0"/>
          </a:p>
        </p:txBody>
      </p:sp>
    </p:spTree>
    <p:extLst>
      <p:ext uri="{BB962C8B-B14F-4D97-AF65-F5344CB8AC3E}">
        <p14:creationId xmlns:p14="http://schemas.microsoft.com/office/powerpoint/2010/main" val="110066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0F25785-E224-4E4E-B2BE-D3E02D89D9DB}" type="slidenum">
              <a:rPr lang="es-CL" smtClean="0"/>
              <a:pPr/>
              <a:t>34</a:t>
            </a:fld>
            <a:endParaRPr lang="es-CL" dirty="0"/>
          </a:p>
        </p:txBody>
      </p:sp>
    </p:spTree>
    <p:extLst>
      <p:ext uri="{BB962C8B-B14F-4D97-AF65-F5344CB8AC3E}">
        <p14:creationId xmlns:p14="http://schemas.microsoft.com/office/powerpoint/2010/main" val="3425874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err="1"/>
              <a:t>Disclaimer</a:t>
            </a:r>
            <a:r>
              <a:rPr lang="es-CL" dirty="0"/>
              <a:t>, las opiniones son personales, no representan la visión de la institución</a:t>
            </a:r>
          </a:p>
        </p:txBody>
      </p:sp>
      <p:sp>
        <p:nvSpPr>
          <p:cNvPr id="4" name="Marcador de número de diapositiva 3"/>
          <p:cNvSpPr>
            <a:spLocks noGrp="1"/>
          </p:cNvSpPr>
          <p:nvPr>
            <p:ph type="sldNum" sz="quarter" idx="5"/>
          </p:nvPr>
        </p:nvSpPr>
        <p:spPr/>
        <p:txBody>
          <a:bodyPr/>
          <a:lstStyle/>
          <a:p>
            <a:fld id="{10F25785-E224-4E4E-B2BE-D3E02D89D9DB}" type="slidenum">
              <a:rPr lang="es-CL" smtClean="0"/>
              <a:pPr/>
              <a:t>3</a:t>
            </a:fld>
            <a:endParaRPr lang="es-CL"/>
          </a:p>
        </p:txBody>
      </p:sp>
    </p:spTree>
    <p:extLst>
      <p:ext uri="{BB962C8B-B14F-4D97-AF65-F5344CB8AC3E}">
        <p14:creationId xmlns:p14="http://schemas.microsoft.com/office/powerpoint/2010/main" val="1453651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err="1"/>
              <a:t>Disclaimer</a:t>
            </a:r>
            <a:r>
              <a:rPr lang="es-CL" dirty="0"/>
              <a:t>, las opiniones son personales, no representan la visión de la institución</a:t>
            </a:r>
          </a:p>
        </p:txBody>
      </p:sp>
      <p:sp>
        <p:nvSpPr>
          <p:cNvPr id="4" name="Marcador de número de diapositiva 3"/>
          <p:cNvSpPr>
            <a:spLocks noGrp="1"/>
          </p:cNvSpPr>
          <p:nvPr>
            <p:ph type="sldNum" sz="quarter" idx="5"/>
          </p:nvPr>
        </p:nvSpPr>
        <p:spPr/>
        <p:txBody>
          <a:bodyPr/>
          <a:lstStyle/>
          <a:p>
            <a:fld id="{10F25785-E224-4E4E-B2BE-D3E02D89D9DB}" type="slidenum">
              <a:rPr lang="es-CL" smtClean="0"/>
              <a:pPr/>
              <a:t>35</a:t>
            </a:fld>
            <a:endParaRPr lang="es-CL"/>
          </a:p>
        </p:txBody>
      </p:sp>
    </p:spTree>
    <p:extLst>
      <p:ext uri="{BB962C8B-B14F-4D97-AF65-F5344CB8AC3E}">
        <p14:creationId xmlns:p14="http://schemas.microsoft.com/office/powerpoint/2010/main" val="1941089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Cuando el término de difusión (o de viscosidad es mayor) el flujo es estable (laminar), cuando domina el término convectivo</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36</a:t>
            </a:fld>
            <a:endParaRPr lang="es-CL"/>
          </a:p>
        </p:txBody>
      </p:sp>
    </p:spTree>
    <p:extLst>
      <p:ext uri="{BB962C8B-B14F-4D97-AF65-F5344CB8AC3E}">
        <p14:creationId xmlns:p14="http://schemas.microsoft.com/office/powerpoint/2010/main" val="3026999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Cuando el término de difusión (o de viscosidad es mayor) el flujo es estable (laminar), cuando domina el término convectivo hay turbulencia</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37</a:t>
            </a:fld>
            <a:endParaRPr lang="es-CL"/>
          </a:p>
        </p:txBody>
      </p:sp>
    </p:spTree>
    <p:extLst>
      <p:ext uri="{BB962C8B-B14F-4D97-AF65-F5344CB8AC3E}">
        <p14:creationId xmlns:p14="http://schemas.microsoft.com/office/powerpoint/2010/main" val="2007222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38</a:t>
            </a:fld>
            <a:endParaRPr lang="es-CL"/>
          </a:p>
        </p:txBody>
      </p:sp>
    </p:spTree>
    <p:extLst>
      <p:ext uri="{BB962C8B-B14F-4D97-AF65-F5344CB8AC3E}">
        <p14:creationId xmlns:p14="http://schemas.microsoft.com/office/powerpoint/2010/main" val="34721224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39</a:t>
            </a:fld>
            <a:endParaRPr lang="es-CL"/>
          </a:p>
        </p:txBody>
      </p:sp>
    </p:spTree>
    <p:extLst>
      <p:ext uri="{BB962C8B-B14F-4D97-AF65-F5344CB8AC3E}">
        <p14:creationId xmlns:p14="http://schemas.microsoft.com/office/powerpoint/2010/main" val="11203256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Gantt, dimensiones distintas y complementación de equipos</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40</a:t>
            </a:fld>
            <a:endParaRPr lang="es-CL"/>
          </a:p>
        </p:txBody>
      </p:sp>
    </p:spTree>
    <p:extLst>
      <p:ext uri="{BB962C8B-B14F-4D97-AF65-F5344CB8AC3E}">
        <p14:creationId xmlns:p14="http://schemas.microsoft.com/office/powerpoint/2010/main" val="130401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Gantt, dimensiones distintas y complementación de equipos</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41</a:t>
            </a:fld>
            <a:endParaRPr lang="es-CL"/>
          </a:p>
        </p:txBody>
      </p:sp>
    </p:spTree>
    <p:extLst>
      <p:ext uri="{BB962C8B-B14F-4D97-AF65-F5344CB8AC3E}">
        <p14:creationId xmlns:p14="http://schemas.microsoft.com/office/powerpoint/2010/main" val="72788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Gantt, dimensiones distintas y complementación de equipos</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42</a:t>
            </a:fld>
            <a:endParaRPr lang="es-CL"/>
          </a:p>
        </p:txBody>
      </p:sp>
    </p:spTree>
    <p:extLst>
      <p:ext uri="{BB962C8B-B14F-4D97-AF65-F5344CB8AC3E}">
        <p14:creationId xmlns:p14="http://schemas.microsoft.com/office/powerpoint/2010/main" val="35737089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Este esquema está diseñado para aprovechar al máximo el tiempo de trabajo en equipo y permitir la exploración de todas las etapas del </a:t>
            </a:r>
            <a:r>
              <a:rPr lang="es-MX" dirty="0" err="1"/>
              <a:t>Design</a:t>
            </a:r>
            <a:r>
              <a:rPr lang="es-MX" dirty="0"/>
              <a:t> </a:t>
            </a:r>
            <a:r>
              <a:rPr lang="es-MX" dirty="0" err="1"/>
              <a:t>Thinking</a:t>
            </a:r>
            <a:r>
              <a:rPr lang="es-MX" dirty="0"/>
              <a:t> de manera iterativa y cíclica en una sesión intensiva de 2 horas. Asegúrate de que el equipo se mantenga enfocado y comprometido en cada fase, y que se fomente la colaboración y la creatividad en todo momento.</a:t>
            </a:r>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44</a:t>
            </a:fld>
            <a:endParaRPr lang="es-CL"/>
          </a:p>
        </p:txBody>
      </p:sp>
    </p:spTree>
    <p:extLst>
      <p:ext uri="{BB962C8B-B14F-4D97-AF65-F5344CB8AC3E}">
        <p14:creationId xmlns:p14="http://schemas.microsoft.com/office/powerpoint/2010/main" val="15707190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Este esquema está diseñado para aprovechar al máximo el tiempo de trabajo en equipo y permitir la exploración de todas las etapas del </a:t>
            </a:r>
            <a:r>
              <a:rPr lang="es-MX" dirty="0" err="1"/>
              <a:t>Design</a:t>
            </a:r>
            <a:r>
              <a:rPr lang="es-MX" dirty="0"/>
              <a:t> </a:t>
            </a:r>
            <a:r>
              <a:rPr lang="es-MX" dirty="0" err="1"/>
              <a:t>Thinking</a:t>
            </a:r>
            <a:r>
              <a:rPr lang="es-MX" dirty="0"/>
              <a:t> de manera iterativa y cíclica en una sesión intensiva de 2 horas. Asegúrate de que el equipo se mantenga enfocado y comprometido en cada fase, y que se fomente la colaboración y la creatividad en todo momento.</a:t>
            </a:r>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45</a:t>
            </a:fld>
            <a:endParaRPr lang="es-CL"/>
          </a:p>
        </p:txBody>
      </p:sp>
    </p:spTree>
    <p:extLst>
      <p:ext uri="{BB962C8B-B14F-4D97-AF65-F5344CB8AC3E}">
        <p14:creationId xmlns:p14="http://schemas.microsoft.com/office/powerpoint/2010/main" val="1919251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4</a:t>
            </a:fld>
            <a:endParaRPr lang="es-CL"/>
          </a:p>
        </p:txBody>
      </p:sp>
    </p:spTree>
    <p:extLst>
      <p:ext uri="{BB962C8B-B14F-4D97-AF65-F5344CB8AC3E}">
        <p14:creationId xmlns:p14="http://schemas.microsoft.com/office/powerpoint/2010/main" val="26768183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Este esquema está diseñado para aprovechar al máximo el tiempo de trabajo en equipo y permitir la exploración de todas las etapas del </a:t>
            </a:r>
            <a:r>
              <a:rPr lang="es-MX" dirty="0" err="1"/>
              <a:t>Design</a:t>
            </a:r>
            <a:r>
              <a:rPr lang="es-MX" dirty="0"/>
              <a:t> </a:t>
            </a:r>
            <a:r>
              <a:rPr lang="es-MX" dirty="0" err="1"/>
              <a:t>Thinking</a:t>
            </a:r>
            <a:r>
              <a:rPr lang="es-MX" dirty="0"/>
              <a:t> de manera iterativa y cíclica en una sesión intensiva de 2 horas. Asegúrate de que el equipo se mantenga enfocado y comprometido en cada fase, y que se fomente la colaboración y la creatividad en todo momento.</a:t>
            </a:r>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46</a:t>
            </a:fld>
            <a:endParaRPr lang="es-CL"/>
          </a:p>
        </p:txBody>
      </p:sp>
    </p:spTree>
    <p:extLst>
      <p:ext uri="{BB962C8B-B14F-4D97-AF65-F5344CB8AC3E}">
        <p14:creationId xmlns:p14="http://schemas.microsoft.com/office/powerpoint/2010/main" val="42838917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Gantt, dimensiones distintas y complementación de equipos</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Network </a:t>
            </a:r>
            <a:r>
              <a:rPr lang="es-CL" b="1" i="1" dirty="0" err="1">
                <a:cs typeface="Arial" panose="020B0604020202020204" pitchFamily="34" charset="0"/>
              </a:rPr>
              <a:t>effect</a:t>
            </a:r>
            <a:r>
              <a:rPr lang="es-CL" b="1" i="1" dirty="0">
                <a:cs typeface="Arial" panose="020B0604020202020204" pitchFamily="34" charset="0"/>
              </a:rPr>
              <a:t> </a:t>
            </a:r>
            <a:r>
              <a:rPr lang="es-CL" b="1" i="1" dirty="0" err="1">
                <a:cs typeface="Arial" panose="020B0604020202020204" pitchFamily="34" charset="0"/>
              </a:rPr>
              <a:t>leverage</a:t>
            </a:r>
            <a:r>
              <a:rPr lang="es-CL" b="1" i="1" dirty="0">
                <a:cs typeface="Arial" panose="020B0604020202020204" pitchFamily="34" charset="0"/>
              </a:rPr>
              <a:t> </a:t>
            </a:r>
            <a:r>
              <a:rPr lang="es-CL" b="1" i="1" dirty="0" err="1">
                <a:cs typeface="Arial" panose="020B0604020202020204" pitchFamily="34" charset="0"/>
              </a:rPr>
              <a:t>with</a:t>
            </a:r>
            <a:r>
              <a:rPr lang="es-CL" b="1" i="1" dirty="0">
                <a:cs typeface="Arial" panose="020B0604020202020204" pitchFamily="34" charset="0"/>
              </a:rPr>
              <a:t> </a:t>
            </a:r>
            <a:r>
              <a:rPr lang="es-CL" b="1" i="1" dirty="0" err="1">
                <a:cs typeface="Arial" panose="020B0604020202020204" pitchFamily="34" charset="0"/>
              </a:rPr>
              <a:t>students</a:t>
            </a:r>
            <a:endParaRPr lang="es-CL" b="1" i="1"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Consultar choques de horarios, fechas de pruebas</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Escribirlo como carta Gantt y </a:t>
            </a:r>
            <a:r>
              <a:rPr lang="es-CL" b="1" i="1" dirty="0" err="1">
                <a:cs typeface="Arial" panose="020B0604020202020204" pitchFamily="34" charset="0"/>
              </a:rPr>
              <a:t>framework</a:t>
            </a:r>
            <a:r>
              <a:rPr lang="es-CL" b="1" i="1" dirty="0">
                <a:cs typeface="Arial" panose="020B0604020202020204" pitchFamily="34" charset="0"/>
              </a:rPr>
              <a:t> metodológico.</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err="1">
                <a:cs typeface="Arial" panose="020B0604020202020204" pitchFamily="34" charset="0"/>
              </a:rPr>
              <a:t>Setear</a:t>
            </a:r>
            <a:r>
              <a:rPr lang="es-CL" b="1" i="1" dirty="0">
                <a:cs typeface="Arial" panose="020B0604020202020204" pitchFamily="34" charset="0"/>
              </a:rPr>
              <a:t> mensajes principales para llamar la atención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Contar con detalle el primer ejemplo y dedicar más tiempo a Navier Stokes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b="1" i="1"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Separarla en 4-5 cajas etapas</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Terminar de definir bien el tema</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Podrían haber 3 grupos, 1 bonus , otro modelamiento con otra cosa que no es Navier Stokes</a:t>
            </a:r>
          </a:p>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48</a:t>
            </a:fld>
            <a:endParaRPr lang="es-CL"/>
          </a:p>
        </p:txBody>
      </p:sp>
    </p:spTree>
    <p:extLst>
      <p:ext uri="{BB962C8B-B14F-4D97-AF65-F5344CB8AC3E}">
        <p14:creationId xmlns:p14="http://schemas.microsoft.com/office/powerpoint/2010/main" val="21926033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Gantt, dimensiones distintas y complementación de equipos</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Network </a:t>
            </a:r>
            <a:r>
              <a:rPr lang="es-CL" b="1" i="1" dirty="0" err="1">
                <a:cs typeface="Arial" panose="020B0604020202020204" pitchFamily="34" charset="0"/>
              </a:rPr>
              <a:t>effect</a:t>
            </a:r>
            <a:r>
              <a:rPr lang="es-CL" b="1" i="1" dirty="0">
                <a:cs typeface="Arial" panose="020B0604020202020204" pitchFamily="34" charset="0"/>
              </a:rPr>
              <a:t> </a:t>
            </a:r>
            <a:r>
              <a:rPr lang="es-CL" b="1" i="1" dirty="0" err="1">
                <a:cs typeface="Arial" panose="020B0604020202020204" pitchFamily="34" charset="0"/>
              </a:rPr>
              <a:t>leverage</a:t>
            </a:r>
            <a:r>
              <a:rPr lang="es-CL" b="1" i="1" dirty="0">
                <a:cs typeface="Arial" panose="020B0604020202020204" pitchFamily="34" charset="0"/>
              </a:rPr>
              <a:t> </a:t>
            </a:r>
            <a:r>
              <a:rPr lang="es-CL" b="1" i="1" dirty="0" err="1">
                <a:cs typeface="Arial" panose="020B0604020202020204" pitchFamily="34" charset="0"/>
              </a:rPr>
              <a:t>with</a:t>
            </a:r>
            <a:r>
              <a:rPr lang="es-CL" b="1" i="1" dirty="0">
                <a:cs typeface="Arial" panose="020B0604020202020204" pitchFamily="34" charset="0"/>
              </a:rPr>
              <a:t> </a:t>
            </a:r>
            <a:r>
              <a:rPr lang="es-CL" b="1" i="1" dirty="0" err="1">
                <a:cs typeface="Arial" panose="020B0604020202020204" pitchFamily="34" charset="0"/>
              </a:rPr>
              <a:t>students</a:t>
            </a:r>
            <a:endParaRPr lang="es-CL" b="1" i="1"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Consultar choques de horarios, fechas de pruebas</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Escribirlo como carta Gantt y </a:t>
            </a:r>
            <a:r>
              <a:rPr lang="es-CL" b="1" i="1" dirty="0" err="1">
                <a:cs typeface="Arial" panose="020B0604020202020204" pitchFamily="34" charset="0"/>
              </a:rPr>
              <a:t>framework</a:t>
            </a:r>
            <a:r>
              <a:rPr lang="es-CL" b="1" i="1" dirty="0">
                <a:cs typeface="Arial" panose="020B0604020202020204" pitchFamily="34" charset="0"/>
              </a:rPr>
              <a:t> metodológico.</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err="1">
                <a:cs typeface="Arial" panose="020B0604020202020204" pitchFamily="34" charset="0"/>
              </a:rPr>
              <a:t>Setear</a:t>
            </a:r>
            <a:r>
              <a:rPr lang="es-CL" b="1" i="1" dirty="0">
                <a:cs typeface="Arial" panose="020B0604020202020204" pitchFamily="34" charset="0"/>
              </a:rPr>
              <a:t> mensajes principales para llamar la atención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Contar con detalle el primer ejemplo y dedicar más tiempo a Navier Stokes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b="1" i="1"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Separarla en 4-5 cajas etapas</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Terminar de definir bien el tema</a:t>
            </a:r>
          </a:p>
          <a:p>
            <a:pPr marL="0" marR="0" lvl="0" indent="0" algn="l" defTabSz="914400" rtl="0" eaLnBrk="1" fontAlgn="auto" latinLnBrk="0" hangingPunct="1">
              <a:lnSpc>
                <a:spcPct val="100000"/>
              </a:lnSpc>
              <a:spcBef>
                <a:spcPts val="0"/>
              </a:spcBef>
              <a:spcAft>
                <a:spcPts val="0"/>
              </a:spcAft>
              <a:buClrTx/>
              <a:buSzTx/>
              <a:buFontTx/>
              <a:buNone/>
              <a:tabLst/>
              <a:defRPr/>
            </a:pPr>
            <a:r>
              <a:rPr lang="es-CL" b="1" i="1" dirty="0">
                <a:cs typeface="Arial" panose="020B0604020202020204" pitchFamily="34" charset="0"/>
              </a:rPr>
              <a:t>Podrían haber 3 grupos, 1 bonus , otro modelamiento con otra cosa que no es Navier Stokes</a:t>
            </a:r>
          </a:p>
          <a:p>
            <a:endParaRPr lang="es-CL" dirty="0"/>
          </a:p>
          <a:p>
            <a:r>
              <a:rPr lang="es-CL" dirty="0"/>
              <a:t>Reunión </a:t>
            </a:r>
            <a:r>
              <a:rPr lang="es-CL" dirty="0" err="1"/>
              <a:t>kickoff</a:t>
            </a:r>
            <a:r>
              <a:rPr lang="es-CL" dirty="0"/>
              <a:t> viernes: otra </a:t>
            </a:r>
            <a:r>
              <a:rPr lang="es-CL" dirty="0" err="1"/>
              <a:t>ppt</a:t>
            </a:r>
            <a:r>
              <a:rPr lang="es-CL" dirty="0"/>
              <a:t>, modelos (NS), 2 láminas metodología de trabajo- bosque- enfoque en las etapas, vincular a la idea de un trabajo bajo presión- metodología juegos de hambre (resultados en corto tiempo, intensivo)</a:t>
            </a:r>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49</a:t>
            </a:fld>
            <a:endParaRPr lang="es-CL"/>
          </a:p>
        </p:txBody>
      </p:sp>
    </p:spTree>
    <p:extLst>
      <p:ext uri="{BB962C8B-B14F-4D97-AF65-F5344CB8AC3E}">
        <p14:creationId xmlns:p14="http://schemas.microsoft.com/office/powerpoint/2010/main" val="32320201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Gantt, dimensiones distintas y complementación de equipos</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51</a:t>
            </a:fld>
            <a:endParaRPr lang="es-CL"/>
          </a:p>
        </p:txBody>
      </p:sp>
    </p:spTree>
    <p:extLst>
      <p:ext uri="{BB962C8B-B14F-4D97-AF65-F5344CB8AC3E}">
        <p14:creationId xmlns:p14="http://schemas.microsoft.com/office/powerpoint/2010/main" val="129968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Anexo: tabla con preguntas de investigación secundaria:</a:t>
            </a:r>
          </a:p>
          <a:p>
            <a:r>
              <a:rPr lang="es-MX" dirty="0"/>
              <a:t>-identificar los fondos menos estables y los estables</a:t>
            </a:r>
          </a:p>
          <a:p>
            <a:endParaRPr lang="es-MX" dirty="0"/>
          </a:p>
          <a:p>
            <a:r>
              <a:rPr lang="es-MX" dirty="0"/>
              <a:t>Separarlo en 3 diapos</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6</a:t>
            </a:fld>
            <a:endParaRPr lang="es-CL"/>
          </a:p>
        </p:txBody>
      </p:sp>
    </p:spTree>
    <p:extLst>
      <p:ext uri="{BB962C8B-B14F-4D97-AF65-F5344CB8AC3E}">
        <p14:creationId xmlns:p14="http://schemas.microsoft.com/office/powerpoint/2010/main" val="188419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Anexo: tabla con preguntas de investigación secundaria:</a:t>
            </a:r>
          </a:p>
          <a:p>
            <a:r>
              <a:rPr lang="es-MX" dirty="0"/>
              <a:t>-identificar los fondos menos estables y los estables</a:t>
            </a:r>
          </a:p>
          <a:p>
            <a:endParaRPr lang="es-MX" dirty="0"/>
          </a:p>
          <a:p>
            <a:r>
              <a:rPr lang="es-MX" dirty="0"/>
              <a:t>Separarlo en 3 diapos</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7</a:t>
            </a:fld>
            <a:endParaRPr lang="es-CL"/>
          </a:p>
        </p:txBody>
      </p:sp>
    </p:spTree>
    <p:extLst>
      <p:ext uri="{BB962C8B-B14F-4D97-AF65-F5344CB8AC3E}">
        <p14:creationId xmlns:p14="http://schemas.microsoft.com/office/powerpoint/2010/main" val="1099839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8</a:t>
            </a:fld>
            <a:endParaRPr lang="es-CL"/>
          </a:p>
        </p:txBody>
      </p:sp>
    </p:spTree>
    <p:extLst>
      <p:ext uri="{BB962C8B-B14F-4D97-AF65-F5344CB8AC3E}">
        <p14:creationId xmlns:p14="http://schemas.microsoft.com/office/powerpoint/2010/main" val="2427407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9</a:t>
            </a:fld>
            <a:endParaRPr lang="es-CL"/>
          </a:p>
        </p:txBody>
      </p:sp>
    </p:spTree>
    <p:extLst>
      <p:ext uri="{BB962C8B-B14F-4D97-AF65-F5344CB8AC3E}">
        <p14:creationId xmlns:p14="http://schemas.microsoft.com/office/powerpoint/2010/main" val="1906724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Anexo: a nivel de Coopeuch </a:t>
            </a:r>
            <a:r>
              <a:rPr lang="es-MX" dirty="0" err="1"/>
              <a:t>clusterizar</a:t>
            </a:r>
            <a:r>
              <a:rPr lang="es-MX" dirty="0"/>
              <a:t> los grupos de clientes </a:t>
            </a:r>
          </a:p>
          <a:p>
            <a:r>
              <a:rPr lang="es-CL" dirty="0">
                <a:cs typeface="Calibri" charset="0"/>
              </a:rPr>
              <a:t>Algoritmos: (</a:t>
            </a:r>
            <a:r>
              <a:rPr lang="es-CL" dirty="0" err="1">
                <a:cs typeface="Calibri" charset="0"/>
              </a:rPr>
              <a:t>clustering</a:t>
            </a:r>
            <a:r>
              <a:rPr lang="es-CL" dirty="0">
                <a:cs typeface="Calibri" charset="0"/>
              </a:rPr>
              <a:t>, redes neuronales, GNN, </a:t>
            </a:r>
            <a:r>
              <a:rPr lang="es-CL" dirty="0" err="1">
                <a:cs typeface="Calibri" charset="0"/>
              </a:rPr>
              <a:t>etc</a:t>
            </a:r>
            <a:r>
              <a:rPr lang="es-CL" dirty="0">
                <a:cs typeface="Calibri" charset="0"/>
              </a:rPr>
              <a:t>)</a:t>
            </a:r>
            <a:endParaRPr lang="es-CL" dirty="0"/>
          </a:p>
        </p:txBody>
      </p:sp>
      <p:sp>
        <p:nvSpPr>
          <p:cNvPr id="4" name="Marcador de número de diapositiva 3"/>
          <p:cNvSpPr>
            <a:spLocks noGrp="1"/>
          </p:cNvSpPr>
          <p:nvPr>
            <p:ph type="sldNum" sz="quarter" idx="10"/>
          </p:nvPr>
        </p:nvSpPr>
        <p:spPr/>
        <p:txBody>
          <a:bodyPr/>
          <a:lstStyle/>
          <a:p>
            <a:fld id="{10F25785-E224-4E4E-B2BE-D3E02D89D9DB}" type="slidenum">
              <a:rPr lang="es-CL" smtClean="0"/>
              <a:pPr/>
              <a:t>10</a:t>
            </a:fld>
            <a:endParaRPr lang="es-CL"/>
          </a:p>
        </p:txBody>
      </p:sp>
    </p:spTree>
    <p:extLst>
      <p:ext uri="{BB962C8B-B14F-4D97-AF65-F5344CB8AC3E}">
        <p14:creationId xmlns:p14="http://schemas.microsoft.com/office/powerpoint/2010/main" val="1940289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427511" y="270124"/>
            <a:ext cx="11412187" cy="779463"/>
          </a:xfrm>
          <a:prstGeom prst="rect">
            <a:avLst/>
          </a:prstGeom>
        </p:spPr>
        <p:txBody>
          <a:bodyPr vert="horz" lIns="91440" tIns="45720" rIns="91440" bIns="45720" rtlCol="0" anchor="ctr">
            <a:normAutofit/>
          </a:bodyPr>
          <a:lstStyle/>
          <a:p>
            <a:r>
              <a:rPr lang="es-CL" dirty="0"/>
              <a:t>AQUÍ VA EL TÍTULO DE LA SLIDE</a:t>
            </a:r>
          </a:p>
        </p:txBody>
      </p:sp>
      <p:sp>
        <p:nvSpPr>
          <p:cNvPr id="8" name="Marcador de texto 2"/>
          <p:cNvSpPr>
            <a:spLocks noGrp="1"/>
          </p:cNvSpPr>
          <p:nvPr>
            <p:ph idx="1"/>
          </p:nvPr>
        </p:nvSpPr>
        <p:spPr>
          <a:xfrm>
            <a:off x="427511" y="1235036"/>
            <a:ext cx="11412186" cy="4870677"/>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9" name="Marcador de número de diapositiva 5"/>
          <p:cNvSpPr>
            <a:spLocks noGrp="1"/>
          </p:cNvSpPr>
          <p:nvPr>
            <p:ph type="sldNum" sz="quarter" idx="4"/>
          </p:nvPr>
        </p:nvSpPr>
        <p:spPr>
          <a:xfrm>
            <a:off x="4745411" y="6492875"/>
            <a:ext cx="2743200" cy="365125"/>
          </a:xfrm>
          <a:prstGeom prst="rect">
            <a:avLst/>
          </a:prstGeom>
        </p:spPr>
        <p:txBody>
          <a:bodyPr vert="horz" lIns="91440" tIns="45720" rIns="91440" bIns="45720" rtlCol="0" anchor="ctr"/>
          <a:lstStyle>
            <a:lvl1pPr algn="ctr">
              <a:defRPr sz="1400">
                <a:solidFill>
                  <a:schemeClr val="tx1">
                    <a:tint val="75000"/>
                  </a:schemeClr>
                </a:solidFill>
                <a:latin typeface="Euclid Square Bold"/>
              </a:defRPr>
            </a:lvl1pPr>
          </a:lstStyle>
          <a:p>
            <a:fld id="{99401361-3FB5-4410-A587-8AF3A684F4EB}" type="slidenum">
              <a:rPr lang="es-CL" smtClean="0"/>
              <a:pPr/>
              <a:t>‹Nº›</a:t>
            </a:fld>
            <a:endParaRPr lang="es-CL" dirty="0"/>
          </a:p>
        </p:txBody>
      </p:sp>
      <p:grpSp>
        <p:nvGrpSpPr>
          <p:cNvPr id="10" name="Grupo 9"/>
          <p:cNvGrpSpPr/>
          <p:nvPr userDrawn="1"/>
        </p:nvGrpSpPr>
        <p:grpSpPr>
          <a:xfrm>
            <a:off x="7144987" y="5946405"/>
            <a:ext cx="5047013" cy="911595"/>
            <a:chOff x="13645969" y="11620988"/>
            <a:chExt cx="10758831" cy="2106712"/>
          </a:xfrm>
        </p:grpSpPr>
        <p:pic>
          <p:nvPicPr>
            <p:cNvPr id="11" name="Imagen" descr="Imagen"/>
            <p:cNvPicPr>
              <a:picLocks noChangeAspect="1"/>
            </p:cNvPicPr>
            <p:nvPr/>
          </p:nvPicPr>
          <p:blipFill rotWithShape="1">
            <a:blip r:embed="rId2"/>
            <a:srcRect r="17911" b="76232"/>
            <a:stretch/>
          </p:blipFill>
          <p:spPr>
            <a:xfrm>
              <a:off x="13645969" y="11620988"/>
              <a:ext cx="10758831" cy="2106712"/>
            </a:xfrm>
            <a:prstGeom prst="rect">
              <a:avLst/>
            </a:prstGeom>
            <a:ln w="12700">
              <a:miter lim="400000"/>
            </a:ln>
          </p:spPr>
        </p:pic>
        <p:pic>
          <p:nvPicPr>
            <p:cNvPr id="12" name="Imagen" descr="Imagen"/>
            <p:cNvPicPr>
              <a:picLocks noChangeAspect="1"/>
            </p:cNvPicPr>
            <p:nvPr/>
          </p:nvPicPr>
          <p:blipFill>
            <a:blip r:embed="rId3"/>
            <a:stretch>
              <a:fillRect/>
            </a:stretch>
          </p:blipFill>
          <p:spPr>
            <a:xfrm>
              <a:off x="19027209" y="12427798"/>
              <a:ext cx="4354453" cy="747604"/>
            </a:xfrm>
            <a:prstGeom prst="rect">
              <a:avLst/>
            </a:prstGeom>
            <a:ln w="12700">
              <a:miter lim="400000"/>
            </a:ln>
          </p:spPr>
        </p:pic>
      </p:grpSp>
      <p:cxnSp>
        <p:nvCxnSpPr>
          <p:cNvPr id="14" name="Conector recto 13"/>
          <p:cNvCxnSpPr/>
          <p:nvPr userDrawn="1"/>
        </p:nvCxnSpPr>
        <p:spPr>
          <a:xfrm>
            <a:off x="285011" y="1061464"/>
            <a:ext cx="116640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174129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E6028B-CD93-4CAD-945A-0412C249855D}" type="datetime1">
              <a:rPr kumimoji="0" lang="es-CL"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28-08-2023</a:t>
            </a:fld>
            <a:endParaRPr kumimoji="0" lang="es-CL"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8684936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x-none"/>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x-none"/>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E6028B-CD93-4CAD-945A-0412C249855D}" type="datetime1">
              <a:rPr kumimoji="0" lang="es-CL"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28-08-2023</a:t>
            </a:fld>
            <a:endParaRPr kumimoji="0" lang="es-CL"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4774346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x-non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x-none"/>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E6028B-CD93-4CAD-945A-0412C249855D}" type="datetime1">
              <a:rPr kumimoji="0" lang="es-CL"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28-08-2023</a:t>
            </a:fld>
            <a:endParaRPr kumimoji="0" lang="es-CL"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2328383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E6028B-CD93-4CAD-945A-0412C249855D}" type="datetime1">
              <a:rPr kumimoji="0" lang="es-CL"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28-08-2023</a:t>
            </a:fld>
            <a:endParaRPr kumimoji="0" lang="es-CL"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5848100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E6028B-CD93-4CAD-945A-0412C249855D}" type="datetime1">
              <a:rPr kumimoji="0" lang="es-CL"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28-08-2023</a:t>
            </a:fld>
            <a:endParaRPr kumimoji="0" lang="es-CL"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1096201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608641" y="273629"/>
            <a:ext cx="10968960" cy="1143480"/>
          </a:xfrm>
        </p:spPr>
        <p:txBody>
          <a:bodyPr/>
          <a:lstStyle/>
          <a:p>
            <a:r>
              <a:rPr lang="es-ES"/>
              <a:t>Haga clic para modificar el estilo de título del patrón</a:t>
            </a:r>
            <a:endParaRPr lang="es-CL"/>
          </a:p>
        </p:txBody>
      </p:sp>
      <p:sp>
        <p:nvSpPr>
          <p:cNvPr id="3" name="Rectangle 3"/>
          <p:cNvSpPr>
            <a:spLocks noGrp="1" noChangeArrowheads="1"/>
          </p:cNvSpPr>
          <p:nvPr>
            <p:ph type="dt" idx="10"/>
          </p:nvPr>
        </p:nvSpPr>
        <p:spPr>
          <a:xfrm>
            <a:off x="609600" y="6356351"/>
            <a:ext cx="2844800" cy="365125"/>
          </a:xfrm>
          <a:prstGeom prst="rect">
            <a:avLst/>
          </a:prstGeo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4"/>
          <p:cNvSpPr>
            <a:spLocks noGrp="1" noChangeArrowheads="1"/>
          </p:cNvSpPr>
          <p:nvPr>
            <p:ph type="ft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Rectangle 5"/>
          <p:cNvSpPr>
            <a:spLocks noGrp="1" noChangeArrowheads="1"/>
          </p:cNvSpPr>
          <p:nvPr>
            <p:ph type="sldNum" idx="12"/>
          </p:nvPr>
        </p:nvSpPr>
        <p:spPr>
          <a:ln/>
        </p:spPr>
        <p:txBody>
          <a:bodyPr/>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E5227B6F-A042-413E-A807-284A8BE02B6D}" type="slidenum">
              <a:rPr kumimoji="0" lang="es-CL" sz="16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02341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7DF86-7A73-4B3A-9565-C57595512871}" type="slidenum">
              <a:rPr kumimoji="0" lang="es-C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L"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3" name="Imagen 2"/>
          <p:cNvPicPr>
            <a:picLocks noChangeAspect="1"/>
          </p:cNvPicPr>
          <p:nvPr userDrawn="1"/>
        </p:nvPicPr>
        <p:blipFill>
          <a:blip r:embed="rId2"/>
          <a:stretch>
            <a:fillRect/>
          </a:stretch>
        </p:blipFill>
        <p:spPr>
          <a:xfrm>
            <a:off x="10416480" y="171328"/>
            <a:ext cx="1634175" cy="377352"/>
          </a:xfrm>
          <a:prstGeom prst="rect">
            <a:avLst/>
          </a:prstGeom>
        </p:spPr>
      </p:pic>
      <p:cxnSp>
        <p:nvCxnSpPr>
          <p:cNvPr id="5" name="Conector recto 4"/>
          <p:cNvCxnSpPr/>
          <p:nvPr userDrawn="1"/>
        </p:nvCxnSpPr>
        <p:spPr>
          <a:xfrm>
            <a:off x="261764" y="116632"/>
            <a:ext cx="1" cy="839994"/>
          </a:xfrm>
          <a:prstGeom prst="line">
            <a:avLst/>
          </a:prstGeom>
          <a:ln w="19050">
            <a:solidFill>
              <a:srgbClr val="ED5959"/>
            </a:solidFill>
          </a:ln>
        </p:spPr>
        <p:style>
          <a:lnRef idx="1">
            <a:schemeClr val="accent1"/>
          </a:lnRef>
          <a:fillRef idx="0">
            <a:schemeClr val="accent1"/>
          </a:fillRef>
          <a:effectRef idx="0">
            <a:schemeClr val="accent1"/>
          </a:effectRef>
          <a:fontRef idx="minor">
            <a:schemeClr val="tx1"/>
          </a:fontRef>
        </p:style>
      </p:cxnSp>
      <p:sp>
        <p:nvSpPr>
          <p:cNvPr id="7" name="Título 1"/>
          <p:cNvSpPr>
            <a:spLocks noGrp="1"/>
          </p:cNvSpPr>
          <p:nvPr>
            <p:ph type="title"/>
          </p:nvPr>
        </p:nvSpPr>
        <p:spPr>
          <a:xfrm>
            <a:off x="261764" y="116633"/>
            <a:ext cx="10154716" cy="839994"/>
          </a:xfrm>
        </p:spPr>
        <p:txBody>
          <a:bodyPr>
            <a:normAutofit/>
          </a:bodyPr>
          <a:lstStyle>
            <a:lvl1pPr>
              <a:defRPr sz="2000">
                <a:latin typeface="Segoe UI Semilight" panose="020B0402040204020203" pitchFamily="34" charset="0"/>
                <a:cs typeface="Segoe UI Semilight" panose="020B0402040204020203" pitchFamily="34" charset="0"/>
              </a:defRPr>
            </a:lvl1pPr>
          </a:lstStyle>
          <a:p>
            <a:r>
              <a:rPr lang="es-ES" dirty="0"/>
              <a:t>Haga clic para modificar el estilo de título del patrón</a:t>
            </a:r>
            <a:endParaRPr lang="es-CL" dirty="0"/>
          </a:p>
        </p:txBody>
      </p:sp>
      <p:sp>
        <p:nvSpPr>
          <p:cNvPr id="8" name="Marcador de contenido 2"/>
          <p:cNvSpPr>
            <a:spLocks noGrp="1"/>
          </p:cNvSpPr>
          <p:nvPr>
            <p:ph idx="1"/>
          </p:nvPr>
        </p:nvSpPr>
        <p:spPr>
          <a:xfrm>
            <a:off x="838200" y="1124744"/>
            <a:ext cx="10515600" cy="5052219"/>
          </a:xfrm>
        </p:spPr>
        <p:txBody>
          <a:bodyPr>
            <a:normAutofit/>
          </a:bodyPr>
          <a:lstStyle>
            <a:lvl1pPr algn="just">
              <a:spcBef>
                <a:spcPts val="1200"/>
              </a:spcBef>
              <a:spcAft>
                <a:spcPts val="600"/>
              </a:spcAft>
              <a:defRPr sz="1800">
                <a:latin typeface="Segoe UI Semilight" panose="020B0402040204020203" pitchFamily="34" charset="0"/>
                <a:cs typeface="Segoe UI Semilight" panose="020B0402040204020203" pitchFamily="34" charset="0"/>
              </a:defRPr>
            </a:lvl1pPr>
            <a:lvl2pPr algn="just">
              <a:spcBef>
                <a:spcPts val="1200"/>
              </a:spcBef>
              <a:spcAft>
                <a:spcPts val="600"/>
              </a:spcAft>
              <a:defRPr sz="1600">
                <a:latin typeface="Segoe UI Semilight" panose="020B0402040204020203" pitchFamily="34" charset="0"/>
                <a:cs typeface="Segoe UI Semilight" panose="020B0402040204020203" pitchFamily="34" charset="0"/>
              </a:defRPr>
            </a:lvl2pPr>
            <a:lvl3pPr algn="just">
              <a:spcBef>
                <a:spcPts val="1200"/>
              </a:spcBef>
              <a:spcAft>
                <a:spcPts val="600"/>
              </a:spcAft>
              <a:defRPr sz="1400">
                <a:latin typeface="Segoe UI Semilight" panose="020B0402040204020203" pitchFamily="34" charset="0"/>
                <a:cs typeface="Segoe UI Semilight" panose="020B0402040204020203" pitchFamily="34" charset="0"/>
              </a:defRPr>
            </a:lvl3pPr>
            <a:lvl4pPr algn="just">
              <a:spcBef>
                <a:spcPts val="1200"/>
              </a:spcBef>
              <a:spcAft>
                <a:spcPts val="600"/>
              </a:spcAft>
              <a:defRPr sz="1200">
                <a:latin typeface="Segoe UI Semilight" panose="020B0402040204020203" pitchFamily="34" charset="0"/>
                <a:cs typeface="Segoe UI Semilight" panose="020B0402040204020203" pitchFamily="34" charset="0"/>
              </a:defRPr>
            </a:lvl4pPr>
            <a:lvl5pPr algn="just">
              <a:spcBef>
                <a:spcPts val="1200"/>
              </a:spcBef>
              <a:spcAft>
                <a:spcPts val="600"/>
              </a:spcAft>
              <a:defRPr sz="1200">
                <a:latin typeface="Segoe UI Semilight" panose="020B0402040204020203" pitchFamily="34" charset="0"/>
                <a:cs typeface="Segoe UI Semilight" panose="020B0402040204020203" pitchFamily="34" charset="0"/>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Tree>
    <p:extLst>
      <p:ext uri="{BB962C8B-B14F-4D97-AF65-F5344CB8AC3E}">
        <p14:creationId xmlns:p14="http://schemas.microsoft.com/office/powerpoint/2010/main" val="956452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57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ítulo y subtítulo">
    <p:spTree>
      <p:nvGrpSpPr>
        <p:cNvPr id="1" name=""/>
        <p:cNvGrpSpPr/>
        <p:nvPr/>
      </p:nvGrpSpPr>
      <p:grpSpPr>
        <a:xfrm>
          <a:off x="0" y="0"/>
          <a:ext cx="0" cy="0"/>
          <a:chOff x="0" y="0"/>
          <a:chExt cx="0" cy="0"/>
        </a:xfrm>
      </p:grpSpPr>
      <p:sp>
        <p:nvSpPr>
          <p:cNvPr id="11" name="Texto del título"/>
          <p:cNvSpPr txBox="1">
            <a:spLocks noGrp="1"/>
          </p:cNvSpPr>
          <p:nvPr>
            <p:ph type="title"/>
          </p:nvPr>
        </p:nvSpPr>
        <p:spPr>
          <a:xfrm>
            <a:off x="889000" y="1149350"/>
            <a:ext cx="10414000" cy="2324100"/>
          </a:xfrm>
          <a:prstGeom prst="rect">
            <a:avLst/>
          </a:prstGeom>
        </p:spPr>
        <p:txBody>
          <a:bodyPr anchor="b"/>
          <a:lstStyle/>
          <a:p>
            <a:r>
              <a:t>Texto del título</a:t>
            </a:r>
          </a:p>
        </p:txBody>
      </p:sp>
      <p:sp>
        <p:nvSpPr>
          <p:cNvPr id="12" name="Nivel de texto 1…"/>
          <p:cNvSpPr txBox="1">
            <a:spLocks noGrp="1"/>
          </p:cNvSpPr>
          <p:nvPr>
            <p:ph type="body" sz="quarter" idx="1"/>
          </p:nvPr>
        </p:nvSpPr>
        <p:spPr>
          <a:xfrm>
            <a:off x="889000" y="3536950"/>
            <a:ext cx="10414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Nivel de texto 1</a:t>
            </a:r>
          </a:p>
          <a:p>
            <a:pPr lvl="1"/>
            <a:r>
              <a:t>Nivel de texto 2</a:t>
            </a:r>
          </a:p>
          <a:p>
            <a:pPr lvl="2"/>
            <a:r>
              <a:t>Nivel de texto 3</a:t>
            </a:r>
          </a:p>
          <a:p>
            <a:pPr lvl="3"/>
            <a:r>
              <a:t>Nivel de texto 4</a:t>
            </a:r>
          </a:p>
          <a:p>
            <a:pPr lvl="4"/>
            <a:r>
              <a:t>Nivel de texto 5</a:t>
            </a:r>
          </a:p>
        </p:txBody>
      </p:sp>
      <p:sp>
        <p:nvSpPr>
          <p:cNvPr id="13" name="Número de diapositiva"/>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extLst>
      <p:ext uri="{BB962C8B-B14F-4D97-AF65-F5344CB8AC3E}">
        <p14:creationId xmlns:p14="http://schemas.microsoft.com/office/powerpoint/2010/main" val="406197471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Normal">
    <p:spTree>
      <p:nvGrpSpPr>
        <p:cNvPr id="1" name=""/>
        <p:cNvGrpSpPr/>
        <p:nvPr/>
      </p:nvGrpSpPr>
      <p:grpSpPr>
        <a:xfrm>
          <a:off x="0" y="0"/>
          <a:ext cx="0" cy="0"/>
          <a:chOff x="0" y="0"/>
          <a:chExt cx="0" cy="0"/>
        </a:xfrm>
      </p:grpSpPr>
      <p:sp>
        <p:nvSpPr>
          <p:cNvPr id="15" name="Marcador de texto 2">
            <a:extLst>
              <a:ext uri="{FF2B5EF4-FFF2-40B4-BE49-F238E27FC236}">
                <a16:creationId xmlns:a16="http://schemas.microsoft.com/office/drawing/2014/main" id="{F0A2EB00-D451-4C10-999C-137661BB3581}"/>
              </a:ext>
            </a:extLst>
          </p:cNvPr>
          <p:cNvSpPr>
            <a:spLocks noGrp="1"/>
          </p:cNvSpPr>
          <p:nvPr>
            <p:ph idx="1"/>
          </p:nvPr>
        </p:nvSpPr>
        <p:spPr>
          <a:xfrm>
            <a:off x="427511" y="1235036"/>
            <a:ext cx="11412186" cy="4870677"/>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7" name="Marcador de título 1"/>
          <p:cNvSpPr>
            <a:spLocks noGrp="1"/>
          </p:cNvSpPr>
          <p:nvPr>
            <p:ph type="title"/>
          </p:nvPr>
        </p:nvSpPr>
        <p:spPr>
          <a:xfrm>
            <a:off x="427511" y="12429"/>
            <a:ext cx="11412187" cy="779463"/>
          </a:xfrm>
          <a:prstGeom prst="rect">
            <a:avLst/>
          </a:prstGeom>
        </p:spPr>
        <p:txBody>
          <a:bodyPr vert="horz" lIns="91440" tIns="45720" rIns="91440" bIns="45720" rtlCol="0" anchor="ctr">
            <a:normAutofit/>
          </a:bodyPr>
          <a:lstStyle>
            <a:lvl1pPr>
              <a:defRPr sz="3600"/>
            </a:lvl1pPr>
          </a:lstStyle>
          <a:p>
            <a:r>
              <a:rPr lang="es-CL" dirty="0"/>
              <a:t>AQUÍ VA EL TÍTULO DE LA SLIDE</a:t>
            </a:r>
          </a:p>
        </p:txBody>
      </p:sp>
      <p:sp>
        <p:nvSpPr>
          <p:cNvPr id="9" name="Marcador de número de diapositiva 5"/>
          <p:cNvSpPr>
            <a:spLocks noGrp="1"/>
          </p:cNvSpPr>
          <p:nvPr>
            <p:ph type="sldNum" sz="quarter" idx="4"/>
          </p:nvPr>
        </p:nvSpPr>
        <p:spPr>
          <a:xfrm>
            <a:off x="4745411" y="6492875"/>
            <a:ext cx="2743200" cy="365125"/>
          </a:xfrm>
          <a:prstGeom prst="rect">
            <a:avLst/>
          </a:prstGeom>
        </p:spPr>
        <p:txBody>
          <a:bodyPr vert="horz" lIns="91440" tIns="45720" rIns="91440" bIns="45720" rtlCol="0" anchor="ctr"/>
          <a:lstStyle>
            <a:lvl1pPr algn="ctr">
              <a:defRPr sz="1400">
                <a:solidFill>
                  <a:schemeClr val="tx1">
                    <a:tint val="75000"/>
                  </a:schemeClr>
                </a:solidFill>
                <a:latin typeface="Euclid Square Bold"/>
              </a:defRPr>
            </a:lvl1pPr>
          </a:lstStyle>
          <a:p>
            <a:fld id="{99401361-3FB5-4410-A587-8AF3A684F4EB}" type="slidenum">
              <a:rPr lang="es-CL" smtClean="0"/>
              <a:pPr/>
              <a:t>‹Nº›</a:t>
            </a:fld>
            <a:endParaRPr lang="es-CL" dirty="0"/>
          </a:p>
        </p:txBody>
      </p:sp>
    </p:spTree>
    <p:extLst>
      <p:ext uri="{BB962C8B-B14F-4D97-AF65-F5344CB8AC3E}">
        <p14:creationId xmlns:p14="http://schemas.microsoft.com/office/powerpoint/2010/main" val="30581224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x-non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E6028B-CD93-4CAD-945A-0412C249855D}" type="datetime1">
              <a:rPr kumimoji="0" lang="es-CL"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28-08-2023</a:t>
            </a:fld>
            <a:endParaRPr kumimoji="0" lang="es-CL"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8855667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8870" y="551330"/>
            <a:ext cx="10103224" cy="4525963"/>
          </a:xfrm>
        </p:spPr>
        <p:txBody>
          <a:bodyPr/>
          <a:lstStyle/>
          <a:p>
            <a:pPr lvl="0"/>
            <a:r>
              <a:rPr lang="x-none" dirty="0"/>
              <a:t>Click to edit Master text styles</a:t>
            </a:r>
          </a:p>
          <a:p>
            <a:pPr lvl="1"/>
            <a:r>
              <a:rPr lang="x-none" dirty="0"/>
              <a:t>Second level</a:t>
            </a:r>
          </a:p>
          <a:p>
            <a:pPr lvl="2"/>
            <a:r>
              <a:rPr lang="x-none" dirty="0"/>
              <a:t>Third level</a:t>
            </a:r>
          </a:p>
          <a:p>
            <a:pPr lvl="3"/>
            <a:r>
              <a:rPr lang="x-none" dirty="0"/>
              <a:t>Fourth level</a:t>
            </a:r>
          </a:p>
          <a:p>
            <a:pPr lvl="4"/>
            <a:r>
              <a:rPr lang="x-none" dirty="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E6028B-CD93-4CAD-945A-0412C249855D}" type="datetime1">
              <a:rPr kumimoji="0" lang="es-CL"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28-08-2023</a:t>
            </a:fld>
            <a:endParaRPr kumimoji="0" lang="es-CL"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4945382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x-none"/>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E6028B-CD93-4CAD-945A-0412C249855D}" type="datetime1">
              <a:rPr kumimoji="0" lang="es-CL"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28-08-2023</a:t>
            </a:fld>
            <a:endParaRPr kumimoji="0" lang="es-CL"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4415624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E6028B-CD93-4CAD-945A-0412C249855D}" type="datetime1">
              <a:rPr kumimoji="0" lang="es-CL"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28-08-2023</a:t>
            </a:fld>
            <a:endParaRPr kumimoji="0" lang="es-CL"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1954404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x-non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x-none"/>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a:xfrm>
            <a:off x="609600" y="6356351"/>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E6028B-CD93-4CAD-945A-0412C249855D}" type="datetime1">
              <a:rPr kumimoji="0" lang="es-CL"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28-08-2023</a:t>
            </a:fld>
            <a:endParaRPr kumimoji="0" lang="es-CL"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5672856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E6028B-CD93-4CAD-945A-0412C249855D}" type="datetime1">
              <a:rPr kumimoji="0" lang="es-CL"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28-08-2023</a:t>
            </a:fld>
            <a:endParaRPr kumimoji="0" lang="es-CL"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26953414"/>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image" Target="../media/image4.jpeg"/><Relationship Id="rId2" Type="http://schemas.openxmlformats.org/officeDocument/2006/relationships/slideLayout" Target="../slideLayouts/slideLayout5.xml"/><Relationship Id="rId16"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27511" y="281999"/>
            <a:ext cx="11412187" cy="779463"/>
          </a:xfrm>
          <a:prstGeom prst="rect">
            <a:avLst/>
          </a:prstGeom>
        </p:spPr>
        <p:txBody>
          <a:bodyPr vert="horz" lIns="91440" tIns="45720" rIns="91440" bIns="45720" rtlCol="0" anchor="ctr">
            <a:normAutofit/>
          </a:bodyPr>
          <a:lstStyle/>
          <a:p>
            <a:r>
              <a:rPr lang="es-CL" dirty="0"/>
              <a:t>AQUÍ VA EL TÍTULO DE LA SLIDE</a:t>
            </a:r>
          </a:p>
        </p:txBody>
      </p:sp>
      <p:sp>
        <p:nvSpPr>
          <p:cNvPr id="3" name="Marcador de texto 2"/>
          <p:cNvSpPr>
            <a:spLocks noGrp="1"/>
          </p:cNvSpPr>
          <p:nvPr>
            <p:ph type="body" idx="1"/>
          </p:nvPr>
        </p:nvSpPr>
        <p:spPr>
          <a:xfrm>
            <a:off x="427511" y="1235036"/>
            <a:ext cx="11412186" cy="4870677"/>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6" name="Marcador de número de diapositiva 5"/>
          <p:cNvSpPr>
            <a:spLocks noGrp="1"/>
          </p:cNvSpPr>
          <p:nvPr>
            <p:ph type="sldNum" sz="quarter" idx="4"/>
          </p:nvPr>
        </p:nvSpPr>
        <p:spPr>
          <a:xfrm>
            <a:off x="4748619"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01361-3FB5-4410-A587-8AF3A684F4EB}" type="slidenum">
              <a:rPr lang="es-CL" smtClean="0"/>
              <a:pPr/>
              <a:t>‹Nº›</a:t>
            </a:fld>
            <a:endParaRPr lang="es-CL"/>
          </a:p>
        </p:txBody>
      </p:sp>
      <p:grpSp>
        <p:nvGrpSpPr>
          <p:cNvPr id="13" name="Grupo 12"/>
          <p:cNvGrpSpPr/>
          <p:nvPr userDrawn="1"/>
        </p:nvGrpSpPr>
        <p:grpSpPr>
          <a:xfrm>
            <a:off x="7144987" y="5946405"/>
            <a:ext cx="5047013" cy="911595"/>
            <a:chOff x="13645969" y="11620988"/>
            <a:chExt cx="10758831" cy="2106712"/>
          </a:xfrm>
        </p:grpSpPr>
        <p:pic>
          <p:nvPicPr>
            <p:cNvPr id="14" name="Imagen" descr="Imagen"/>
            <p:cNvPicPr>
              <a:picLocks noChangeAspect="1"/>
            </p:cNvPicPr>
            <p:nvPr/>
          </p:nvPicPr>
          <p:blipFill rotWithShape="1">
            <a:blip r:embed="rId5"/>
            <a:srcRect r="17911" b="76232"/>
            <a:stretch/>
          </p:blipFill>
          <p:spPr>
            <a:xfrm>
              <a:off x="13645969" y="11620988"/>
              <a:ext cx="10758831" cy="2106712"/>
            </a:xfrm>
            <a:prstGeom prst="rect">
              <a:avLst/>
            </a:prstGeom>
            <a:ln w="12700">
              <a:miter lim="400000"/>
            </a:ln>
          </p:spPr>
        </p:pic>
        <p:pic>
          <p:nvPicPr>
            <p:cNvPr id="15" name="Imagen" descr="Imagen"/>
            <p:cNvPicPr>
              <a:picLocks noChangeAspect="1"/>
            </p:cNvPicPr>
            <p:nvPr/>
          </p:nvPicPr>
          <p:blipFill>
            <a:blip r:embed="rId6"/>
            <a:stretch>
              <a:fillRect/>
            </a:stretch>
          </p:blipFill>
          <p:spPr>
            <a:xfrm>
              <a:off x="19027209" y="12427798"/>
              <a:ext cx="4354453" cy="747604"/>
            </a:xfrm>
            <a:prstGeom prst="rect">
              <a:avLst/>
            </a:prstGeom>
            <a:ln w="12700">
              <a:miter lim="400000"/>
            </a:ln>
          </p:spPr>
        </p:pic>
      </p:grpSp>
    </p:spTree>
    <p:extLst>
      <p:ext uri="{BB962C8B-B14F-4D97-AF65-F5344CB8AC3E}">
        <p14:creationId xmlns:p14="http://schemas.microsoft.com/office/powerpoint/2010/main" val="175253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0" r:id="rId3"/>
  </p:sldLayoutIdLst>
  <p:txStyles>
    <p:titleStyle>
      <a:lvl1pPr algn="l" defTabSz="914400" rtl="0" eaLnBrk="1" latinLnBrk="0" hangingPunct="1">
        <a:lnSpc>
          <a:spcPct val="90000"/>
        </a:lnSpc>
        <a:spcBef>
          <a:spcPct val="0"/>
        </a:spcBef>
        <a:buNone/>
        <a:defRPr sz="4000" kern="1200">
          <a:solidFill>
            <a:schemeClr val="tx1"/>
          </a:solidFill>
          <a:latin typeface="Euclid Square Bold"/>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2400" kern="1200" dirty="0" smtClean="0">
          <a:solidFill>
            <a:schemeClr val="tx1"/>
          </a:solidFill>
          <a:latin typeface="Euclid Square Bold"/>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uclid Square Bold"/>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uclid Square Bold"/>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uclid Square Bold"/>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uclid Square Bold"/>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C1146779-D52C-4D22-81C4-B4F394DBC035}" type="slidenum">
              <a:rPr kumimoji="0" lang="es-CL"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s-CL"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7" name="Imagen 6"/>
          <p:cNvPicPr/>
          <p:nvPr userDrawn="1"/>
        </p:nvPicPr>
        <p:blipFill rotWithShape="1">
          <a:blip r:embed="rId17" cstate="print">
            <a:extLst>
              <a:ext uri="{28A0092B-C50C-407E-A947-70E740481C1C}">
                <a14:useLocalDpi xmlns:a14="http://schemas.microsoft.com/office/drawing/2010/main" val="0"/>
              </a:ext>
            </a:extLst>
          </a:blip>
          <a:srcRect l="4959" t="13279" b="14209"/>
          <a:stretch/>
        </p:blipFill>
        <p:spPr bwMode="auto">
          <a:xfrm>
            <a:off x="508599" y="6083119"/>
            <a:ext cx="2705902" cy="767342"/>
          </a:xfrm>
          <a:prstGeom prst="rect">
            <a:avLst/>
          </a:prstGeom>
          <a:noFill/>
          <a:ln>
            <a:noFill/>
          </a:ln>
        </p:spPr>
      </p:pic>
    </p:spTree>
    <p:extLst>
      <p:ext uri="{BB962C8B-B14F-4D97-AF65-F5344CB8AC3E}">
        <p14:creationId xmlns:p14="http://schemas.microsoft.com/office/powerpoint/2010/main" val="104662429"/>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6" r:id="rId14"/>
  </p:sldLayoutIdLst>
  <p:hf hdr="0" ftr="0" dt="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gif"/></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5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app.clickup.com/9013018641/v/g/8ckfg0h-273" TargetMode="External"/><Relationship Id="rId7" Type="http://schemas.openxmlformats.org/officeDocument/2006/relationships/diagramColors" Target="../diagrams/colors1.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app.clickup.com/9013018641/v/g/8ckfg0h-273"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app.clickup.com/9013018641/v/g/8ckfg0h-273" TargetMode="External"/><Relationship Id="rId7" Type="http://schemas.openxmlformats.org/officeDocument/2006/relationships/diagramColors" Target="../diagrams/colors2.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hyperlink" Target="https://app.clickup.com/9013018641/v/g/8ckfg0h-27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https://finbold.com/app/uploads/2022/07/Screenshot-2022-07-27-at-17.49.57.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62A3A33-9F91-E3F6-4D65-22DFD22B86F2}"/>
              </a:ext>
            </a:extLst>
          </p:cNvPr>
          <p:cNvSpPr/>
          <p:nvPr/>
        </p:nvSpPr>
        <p:spPr>
          <a:xfrm>
            <a:off x="0" y="0"/>
            <a:ext cx="12192000"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2" name="Rectángulo"/>
          <p:cNvSpPr/>
          <p:nvPr/>
        </p:nvSpPr>
        <p:spPr>
          <a:xfrm>
            <a:off x="5311958" y="2241379"/>
            <a:ext cx="98241" cy="1959146"/>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dirty="0"/>
          </a:p>
        </p:txBody>
      </p:sp>
      <p:sp>
        <p:nvSpPr>
          <p:cNvPr id="6" name="AQUÍ VA EL TITULO…">
            <a:extLst>
              <a:ext uri="{FF2B5EF4-FFF2-40B4-BE49-F238E27FC236}">
                <a16:creationId xmlns:a16="http://schemas.microsoft.com/office/drawing/2014/main" id="{4359CA4B-C749-4953-AD45-C34AE54E63DD}"/>
              </a:ext>
            </a:extLst>
          </p:cNvPr>
          <p:cNvSpPr txBox="1"/>
          <p:nvPr/>
        </p:nvSpPr>
        <p:spPr>
          <a:xfrm>
            <a:off x="5493049" y="2095184"/>
            <a:ext cx="6368703" cy="4698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mv="urn:schemas-microsoft-com:mac:vml" xmlns:mc="http://schemas.openxmlformats.org/markup-compatibility/2006" val="1"/>
            </a:ext>
          </a:extLst>
        </p:spPr>
        <p:txBody>
          <a:bodyPr wrap="square" lIns="25400" tIns="25400" rIns="25400" bIns="25400" anchor="ctr">
            <a:spAutoFit/>
          </a:bodyPr>
          <a:lstStyle/>
          <a:p>
            <a:pPr>
              <a:defRPr sz="7000" b="0">
                <a:solidFill>
                  <a:srgbClr val="FFFFFF"/>
                </a:solidFill>
                <a:latin typeface="Euclid Square Bold"/>
                <a:ea typeface="Euclid Square Bold"/>
                <a:cs typeface="Euclid Square Bold"/>
                <a:sym typeface="Euclid Square Bold"/>
              </a:defRPr>
            </a:pPr>
            <a:r>
              <a:rPr lang="es-CL" sz="3200" dirty="0"/>
              <a:t>Presentación de Proyecto: </a:t>
            </a:r>
          </a:p>
          <a:p>
            <a:pPr>
              <a:defRPr sz="7000" b="0">
                <a:solidFill>
                  <a:srgbClr val="FFFFFF"/>
                </a:solidFill>
                <a:latin typeface="Euclid Square Bold"/>
                <a:ea typeface="Euclid Square Bold"/>
                <a:cs typeface="Euclid Square Bold"/>
                <a:sym typeface="Euclid Square Bold"/>
              </a:defRPr>
            </a:pPr>
            <a:r>
              <a:rPr lang="es-CL" sz="3200" dirty="0"/>
              <a:t>“Análisis sistémico de corridas bancarias en Chile”</a:t>
            </a:r>
          </a:p>
          <a:p>
            <a:pPr>
              <a:defRPr sz="7000" b="0">
                <a:solidFill>
                  <a:srgbClr val="FFFFFF"/>
                </a:solidFill>
                <a:latin typeface="Euclid Square Bold"/>
                <a:ea typeface="Euclid Square Bold"/>
                <a:cs typeface="Euclid Square Bold"/>
                <a:sym typeface="Euclid Square Bold"/>
              </a:defRPr>
            </a:pPr>
            <a:endParaRPr lang="es-CL" sz="3500" dirty="0"/>
          </a:p>
          <a:p>
            <a:pPr>
              <a:defRPr sz="7000" b="0">
                <a:solidFill>
                  <a:srgbClr val="FFFFFF"/>
                </a:solidFill>
                <a:latin typeface="Euclid Square Bold"/>
                <a:ea typeface="Euclid Square Bold"/>
                <a:cs typeface="Euclid Square Bold"/>
                <a:sym typeface="Euclid Square Bold"/>
              </a:defRPr>
            </a:pPr>
            <a:endParaRPr lang="es-CL" sz="3500" dirty="0"/>
          </a:p>
          <a:p>
            <a:pPr>
              <a:defRPr sz="7000" b="0">
                <a:solidFill>
                  <a:srgbClr val="FFFFFF"/>
                </a:solidFill>
                <a:latin typeface="Euclid Square Bold"/>
                <a:ea typeface="Euclid Square Bold"/>
                <a:cs typeface="Euclid Square Bold"/>
                <a:sym typeface="Euclid Square Bold"/>
              </a:defRPr>
            </a:pPr>
            <a:endParaRPr lang="es-CL" sz="20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r>
              <a:rPr lang="es-CL" sz="2000" dirty="0"/>
              <a:t>11 de Agosto de 2023</a:t>
            </a:r>
          </a:p>
        </p:txBody>
      </p:sp>
      <p:pic>
        <p:nvPicPr>
          <p:cNvPr id="4" name="Imagen 3">
            <a:extLst>
              <a:ext uri="{FF2B5EF4-FFF2-40B4-BE49-F238E27FC236}">
                <a16:creationId xmlns:a16="http://schemas.microsoft.com/office/drawing/2014/main" id="{79339B46-2851-9FF4-224C-8B2A4F406500}"/>
              </a:ext>
            </a:extLst>
          </p:cNvPr>
          <p:cNvPicPr>
            <a:picLocks noChangeAspect="1"/>
          </p:cNvPicPr>
          <p:nvPr/>
        </p:nvPicPr>
        <p:blipFill>
          <a:blip r:embed="rId3"/>
          <a:stretch>
            <a:fillRect/>
          </a:stretch>
        </p:blipFill>
        <p:spPr>
          <a:xfrm>
            <a:off x="898675" y="2371025"/>
            <a:ext cx="3695700" cy="1699853"/>
          </a:xfrm>
          <a:prstGeom prst="rect">
            <a:avLst/>
          </a:prstGeom>
        </p:spPr>
      </p:pic>
      <p:sp>
        <p:nvSpPr>
          <p:cNvPr id="5" name="CuadroTexto 4">
            <a:extLst>
              <a:ext uri="{FF2B5EF4-FFF2-40B4-BE49-F238E27FC236}">
                <a16:creationId xmlns:a16="http://schemas.microsoft.com/office/drawing/2014/main" id="{DCA121EE-CBEA-6166-F5A5-0633E4CCB1A8}"/>
              </a:ext>
            </a:extLst>
          </p:cNvPr>
          <p:cNvSpPr txBox="1"/>
          <p:nvPr/>
        </p:nvSpPr>
        <p:spPr>
          <a:xfrm>
            <a:off x="3044825" y="5344596"/>
            <a:ext cx="6102350" cy="477054"/>
          </a:xfrm>
          <a:prstGeom prst="rect">
            <a:avLst/>
          </a:prstGeom>
          <a:noFill/>
        </p:spPr>
        <p:txBody>
          <a:bodyPr wrap="square">
            <a:spAutoFit/>
          </a:bodyPr>
          <a:lstStyle/>
          <a:p>
            <a:pPr algn="ctr"/>
            <a:r>
              <a:rPr lang="es-CL" sz="2500" b="1" dirty="0">
                <a:solidFill>
                  <a:schemeClr val="bg1"/>
                </a:solidFill>
                <a:latin typeface="Euclid Square Bold"/>
              </a:rPr>
              <a:t>León Sanz – Sebastián Valenzuela</a:t>
            </a:r>
          </a:p>
        </p:txBody>
      </p:sp>
    </p:spTree>
    <p:extLst>
      <p:ext uri="{BB962C8B-B14F-4D97-AF65-F5344CB8AC3E}">
        <p14:creationId xmlns:p14="http://schemas.microsoft.com/office/powerpoint/2010/main" val="119876080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10</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a:t>
            </a:r>
            <a:r>
              <a:rPr lang="es-CL" sz="2900" b="1" dirty="0"/>
              <a:t>Qué dice la literatura?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762364"/>
            <a:ext cx="11419301" cy="3970318"/>
          </a:xfrm>
          <a:prstGeom prst="rect">
            <a:avLst/>
          </a:prstGeom>
        </p:spPr>
        <p:txBody>
          <a:bodyPr wrap="square">
            <a:spAutoFit/>
          </a:bodyPr>
          <a:lstStyle/>
          <a:p>
            <a:pPr lvl="0" algn="just" defTabSz="913818">
              <a:defRPr/>
            </a:pPr>
            <a:endParaRPr lang="es-CL" dirty="0">
              <a:cs typeface="Calibri" charset="0"/>
            </a:endParaRPr>
          </a:p>
          <a:p>
            <a:pPr algn="just" defTabSz="913818">
              <a:defRPr/>
            </a:pPr>
            <a:r>
              <a:rPr lang="es-CL" b="1" dirty="0">
                <a:cs typeface="Calibri" charset="0"/>
              </a:rPr>
              <a:t>3) Modelos de redes:</a:t>
            </a:r>
            <a:endParaRPr lang="es-CL" dirty="0">
              <a:cs typeface="Calibri" charset="0"/>
            </a:endParaRPr>
          </a:p>
          <a:p>
            <a:pPr algn="just" defTabSz="913818">
              <a:defRPr/>
            </a:pPr>
            <a:r>
              <a:rPr lang="es-CL" dirty="0">
                <a:cs typeface="Calibri" charset="0"/>
              </a:rPr>
              <a:t>Se enfocan en estudiar el comportamiento y la propagación de fenómenos a través de las interconexiones entre los nodos de una red. En este contexto, representan y analizan las relaciones y conexiones entre los bancos y sus clientes como una red. Permite analizar cómo la interconexión entre los bancos y los depositantes puede influir en la propagación y la intensidad de una corrida de depósitos bancarios, permitiendo identificar los bancos o clientes más vulnerables a una retirada masiva de depósitos.</a:t>
            </a:r>
          </a:p>
          <a:p>
            <a:pPr algn="just" defTabSz="913818">
              <a:defRPr/>
            </a:pPr>
            <a:endParaRPr lang="es-CL" dirty="0">
              <a:cs typeface="Calibri" charset="0"/>
            </a:endParaRPr>
          </a:p>
          <a:p>
            <a:pPr algn="just" defTabSz="913818">
              <a:defRPr/>
            </a:pPr>
            <a:endParaRPr lang="es-CL" dirty="0">
              <a:cs typeface="Calibri" charset="0"/>
            </a:endParaRPr>
          </a:p>
          <a:p>
            <a:pPr algn="just" defTabSz="913818">
              <a:defRPr/>
            </a:pPr>
            <a:endParaRPr lang="es-CL" dirty="0">
              <a:cs typeface="Calibri" charset="0"/>
            </a:endParaRPr>
          </a:p>
          <a:p>
            <a:pPr algn="just" defTabSz="913818">
              <a:defRPr/>
            </a:pPr>
            <a:endParaRPr lang="es-CL" dirty="0">
              <a:cs typeface="Calibri" charset="0"/>
            </a:endParaRPr>
          </a:p>
          <a:p>
            <a:pPr lvl="0" algn="just" defTabSz="913818">
              <a:defRPr/>
            </a:pPr>
            <a:endParaRPr lang="es-CL" dirty="0">
              <a:cs typeface="Calibri" charset="0"/>
            </a:endParaRPr>
          </a:p>
          <a:p>
            <a:pPr lvl="0" algn="just" defTabSz="913818">
              <a:defRPr/>
            </a:pPr>
            <a:endParaRPr lang="es-CL" dirty="0">
              <a:cs typeface="Calibri" charset="0"/>
            </a:endParaRPr>
          </a:p>
          <a:p>
            <a:pPr lvl="0" algn="just" defTabSz="913818">
              <a:defRPr/>
            </a:pPr>
            <a:endParaRPr lang="es-CL" dirty="0">
              <a:cs typeface="Calibri" charset="0"/>
            </a:endParaRPr>
          </a:p>
        </p:txBody>
      </p:sp>
      <p:pic>
        <p:nvPicPr>
          <p:cNvPr id="6" name="Imagen 5">
            <a:extLst>
              <a:ext uri="{FF2B5EF4-FFF2-40B4-BE49-F238E27FC236}">
                <a16:creationId xmlns:a16="http://schemas.microsoft.com/office/drawing/2014/main" id="{66B183B7-165A-FE60-D03F-970BA3E226BD}"/>
              </a:ext>
            </a:extLst>
          </p:cNvPr>
          <p:cNvPicPr>
            <a:picLocks noChangeAspect="1"/>
          </p:cNvPicPr>
          <p:nvPr/>
        </p:nvPicPr>
        <p:blipFill>
          <a:blip r:embed="rId3"/>
          <a:stretch>
            <a:fillRect/>
          </a:stretch>
        </p:blipFill>
        <p:spPr>
          <a:xfrm>
            <a:off x="4645347" y="3577450"/>
            <a:ext cx="2714207" cy="1731397"/>
          </a:xfrm>
          <a:prstGeom prst="rect">
            <a:avLst/>
          </a:prstGeom>
        </p:spPr>
      </p:pic>
    </p:spTree>
    <p:extLst>
      <p:ext uri="{BB962C8B-B14F-4D97-AF65-F5344CB8AC3E}">
        <p14:creationId xmlns:p14="http://schemas.microsoft.com/office/powerpoint/2010/main" val="1260703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11</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a:t>
            </a:r>
            <a:r>
              <a:rPr lang="es-CL" sz="2900" b="1" dirty="0"/>
              <a:t>Qué dice la literatura?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762364"/>
            <a:ext cx="7820067" cy="2308324"/>
          </a:xfrm>
          <a:prstGeom prst="rect">
            <a:avLst/>
          </a:prstGeom>
        </p:spPr>
        <p:txBody>
          <a:bodyPr wrap="square">
            <a:spAutoFit/>
          </a:bodyPr>
          <a:lstStyle/>
          <a:p>
            <a:pPr lvl="0" algn="just" defTabSz="913818">
              <a:defRPr/>
            </a:pPr>
            <a:endParaRPr lang="es-CL" dirty="0">
              <a:cs typeface="Calibri" charset="0"/>
            </a:endParaRPr>
          </a:p>
          <a:p>
            <a:pPr algn="just" defTabSz="913818">
              <a:defRPr/>
            </a:pPr>
            <a:endParaRPr lang="es-CL" dirty="0">
              <a:cs typeface="Calibri" charset="0"/>
            </a:endParaRPr>
          </a:p>
          <a:p>
            <a:pPr algn="just" defTabSz="913818">
              <a:defRPr/>
            </a:pPr>
            <a:endParaRPr lang="es-CL" dirty="0">
              <a:cs typeface="Calibri" charset="0"/>
            </a:endParaRPr>
          </a:p>
          <a:p>
            <a:pPr algn="just" defTabSz="913818">
              <a:defRPr/>
            </a:pPr>
            <a:endParaRPr lang="es-CL" dirty="0">
              <a:cs typeface="Calibri" charset="0"/>
            </a:endParaRPr>
          </a:p>
          <a:p>
            <a:pPr algn="just" defTabSz="913818">
              <a:defRPr/>
            </a:pPr>
            <a:endParaRPr lang="es-CL" dirty="0">
              <a:cs typeface="Calibri" charset="0"/>
            </a:endParaRPr>
          </a:p>
          <a:p>
            <a:pPr lvl="0" algn="just" defTabSz="913818">
              <a:defRPr/>
            </a:pPr>
            <a:endParaRPr lang="es-CL" dirty="0">
              <a:cs typeface="Calibri" charset="0"/>
            </a:endParaRPr>
          </a:p>
          <a:p>
            <a:pPr lvl="0" algn="just" defTabSz="913818">
              <a:defRPr/>
            </a:pPr>
            <a:endParaRPr lang="es-CL" dirty="0">
              <a:cs typeface="Calibri" charset="0"/>
            </a:endParaRPr>
          </a:p>
          <a:p>
            <a:pPr lvl="0" algn="just" defTabSz="913818">
              <a:defRPr/>
            </a:pPr>
            <a:endParaRPr lang="es-CL" dirty="0">
              <a:cs typeface="Calibri" charset="0"/>
            </a:endParaRPr>
          </a:p>
        </p:txBody>
      </p:sp>
      <p:pic>
        <p:nvPicPr>
          <p:cNvPr id="1026" name="Picture 2" descr="What is Hierarchical Clustering? - KDnuggets">
            <a:extLst>
              <a:ext uri="{FF2B5EF4-FFF2-40B4-BE49-F238E27FC236}">
                <a16:creationId xmlns:a16="http://schemas.microsoft.com/office/drawing/2014/main" id="{1863459C-607F-7FBC-A0C7-CA47486E9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006" y="3510482"/>
            <a:ext cx="2457724" cy="184000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30B829A6-7484-2688-53D6-2718345F97BB}"/>
              </a:ext>
            </a:extLst>
          </p:cNvPr>
          <p:cNvSpPr txBox="1"/>
          <p:nvPr/>
        </p:nvSpPr>
        <p:spPr>
          <a:xfrm>
            <a:off x="292801" y="1030981"/>
            <a:ext cx="11360935" cy="1477328"/>
          </a:xfrm>
          <a:prstGeom prst="rect">
            <a:avLst/>
          </a:prstGeom>
          <a:noFill/>
        </p:spPr>
        <p:txBody>
          <a:bodyPr wrap="square">
            <a:spAutoFit/>
          </a:bodyPr>
          <a:lstStyle/>
          <a:p>
            <a:pPr algn="just" defTabSz="913818">
              <a:defRPr/>
            </a:pPr>
            <a:r>
              <a:rPr lang="es-CL" b="1" dirty="0">
                <a:cs typeface="Calibri" charset="0"/>
              </a:rPr>
              <a:t>4) Modelos de predicción en Inteligencia Artificial:</a:t>
            </a:r>
          </a:p>
          <a:p>
            <a:pPr lvl="0" algn="just" defTabSz="913818">
              <a:defRPr/>
            </a:pPr>
            <a:r>
              <a:rPr lang="es-CL" dirty="0">
                <a:cs typeface="Calibri" charset="0"/>
              </a:rPr>
              <a:t>Mediante diferentes algoritmos (</a:t>
            </a:r>
            <a:r>
              <a:rPr lang="es-CL" dirty="0" err="1">
                <a:cs typeface="Calibri" charset="0"/>
              </a:rPr>
              <a:t>clustering</a:t>
            </a:r>
            <a:r>
              <a:rPr lang="es-CL" dirty="0">
                <a:cs typeface="Calibri" charset="0"/>
              </a:rPr>
              <a:t>, redes neuronales, GNN, </a:t>
            </a:r>
            <a:r>
              <a:rPr lang="es-CL" dirty="0" err="1">
                <a:cs typeface="Calibri" charset="0"/>
              </a:rPr>
              <a:t>etc</a:t>
            </a:r>
            <a:r>
              <a:rPr lang="es-CL" dirty="0">
                <a:cs typeface="Calibri" charset="0"/>
              </a:rPr>
              <a:t>) pueden predecirse los bancos que peligrarían e irían a quiebra a nivel de sus probabilidades.</a:t>
            </a:r>
          </a:p>
          <a:p>
            <a:pPr lvl="0" algn="just" defTabSz="913818">
              <a:defRPr/>
            </a:pPr>
            <a:r>
              <a:rPr lang="es-CL" dirty="0">
                <a:cs typeface="Calibri" charset="0"/>
              </a:rPr>
              <a:t>Con estos enfoques pueden identificarse las variables que más influyen en la respuesta, niveles de contagio y bancos que podrían verse más afectados.</a:t>
            </a:r>
          </a:p>
        </p:txBody>
      </p:sp>
      <p:pic>
        <p:nvPicPr>
          <p:cNvPr id="10" name="Imagen 9" descr="Gráfico, Gráfico de dispersión&#10;&#10;Descripción generada automáticamente">
            <a:extLst>
              <a:ext uri="{FF2B5EF4-FFF2-40B4-BE49-F238E27FC236}">
                <a16:creationId xmlns:a16="http://schemas.microsoft.com/office/drawing/2014/main" id="{2B337D91-C582-BC8C-906D-ADC09775D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563" y="3236658"/>
            <a:ext cx="3942944" cy="2464340"/>
          </a:xfrm>
          <a:prstGeom prst="rect">
            <a:avLst/>
          </a:prstGeom>
        </p:spPr>
      </p:pic>
    </p:spTree>
    <p:extLst>
      <p:ext uri="{BB962C8B-B14F-4D97-AF65-F5344CB8AC3E}">
        <p14:creationId xmlns:p14="http://schemas.microsoft.com/office/powerpoint/2010/main" val="23905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12</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a:t>
            </a:r>
            <a:r>
              <a:rPr lang="es-CL" sz="2900" b="1" dirty="0"/>
              <a:t>Qué dice la literatura?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762364"/>
            <a:ext cx="11518199" cy="5009064"/>
          </a:xfrm>
          <a:prstGeom prst="rect">
            <a:avLst/>
          </a:prstGeom>
        </p:spPr>
        <p:txBody>
          <a:bodyPr wrap="square">
            <a:spAutoFit/>
          </a:bodyPr>
          <a:lstStyle/>
          <a:p>
            <a:pPr lvl="0" algn="just" defTabSz="913818">
              <a:defRPr/>
            </a:pPr>
            <a:r>
              <a:rPr lang="es-CL" b="1" dirty="0">
                <a:cs typeface="Calibri" charset="0"/>
              </a:rPr>
              <a:t>No son movimientos brownianos: 	</a:t>
            </a:r>
          </a:p>
          <a:p>
            <a:pPr lvl="0" algn="just" defTabSz="913818">
              <a:defRPr/>
            </a:pPr>
            <a:endParaRPr lang="es-CL" b="1" dirty="0">
              <a:cs typeface="Calibri" charset="0"/>
            </a:endParaRPr>
          </a:p>
          <a:p>
            <a:pPr lvl="0" algn="just" defTabSz="913818">
              <a:defRPr/>
            </a:pPr>
            <a:r>
              <a:rPr lang="es-CL" dirty="0">
                <a:cs typeface="Calibri" charset="0"/>
              </a:rPr>
              <a:t>- </a:t>
            </a:r>
            <a:r>
              <a:rPr lang="es-MX" dirty="0">
                <a:cs typeface="Calibri" charset="0"/>
              </a:rPr>
              <a:t>el proceso en la realidad no es continuo y presenta saltos</a:t>
            </a:r>
          </a:p>
          <a:p>
            <a:pPr lvl="0" algn="just" defTabSz="913818">
              <a:defRPr/>
            </a:pPr>
            <a:r>
              <a:rPr lang="es-MX" dirty="0">
                <a:cs typeface="Calibri" charset="0"/>
              </a:rPr>
              <a:t>				</a:t>
            </a:r>
          </a:p>
          <a:p>
            <a:pPr lvl="0" algn="just" defTabSz="913818">
              <a:defRPr/>
            </a:pPr>
            <a:r>
              <a:rPr lang="es-MX" dirty="0">
                <a:cs typeface="Calibri" charset="0"/>
              </a:rPr>
              <a:t>-los incrementos no son independientes ni estacionarios, ya que los run-off de depósitos pueden exhibir dependencias de factores externos, como condiciones del mercado, etc.</a:t>
            </a:r>
          </a:p>
          <a:p>
            <a:pPr lvl="0" algn="just" defTabSz="913818">
              <a:defRPr/>
            </a:pPr>
            <a:endParaRPr lang="es-MX" dirty="0">
              <a:cs typeface="Calibri" charset="0"/>
            </a:endParaRPr>
          </a:p>
          <a:p>
            <a:pPr lvl="0" algn="just" defTabSz="913818">
              <a:defRPr/>
            </a:pPr>
            <a:r>
              <a:rPr lang="es-MX" dirty="0">
                <a:cs typeface="Calibri" charset="0"/>
              </a:rPr>
              <a:t>-la volatilidad de los run-off de depósitos no es constante, sino que puede variar en el tiempo debido a cambios en el comportamiento de los clientes, tasas de interés u otras condiciones económicas</a:t>
            </a:r>
          </a:p>
          <a:p>
            <a:pPr lvl="0" algn="just" defTabSz="913818">
              <a:defRPr/>
            </a:pPr>
            <a:endParaRPr lang="es-MX" b="1" dirty="0">
              <a:cs typeface="Calibri" charset="0"/>
            </a:endParaRPr>
          </a:p>
          <a:p>
            <a:pPr algn="just" defTabSz="913818">
              <a:defRP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-los movimientos brownianos asumen normalidad (normal con media 0 y varianza t), lo que implica que los eventos extremos son raros. Sin embargo, durante la reducción de depósitos, los eventos extremos (eventos de cola) podrían ser más comunes de lo que sugeriría una distribución normal. Esto puede resultar en una subestimación de los riesgos asociados con los run-off de depósitos a gran escala.</a:t>
            </a:r>
            <a:endParaRPr lang="es-CL"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gn="just" defTabSz="913818">
              <a:defRPr/>
            </a:pPr>
            <a:endParaRPr lang="es-CL" b="1" dirty="0">
              <a:cs typeface="Calibri" charset="0"/>
            </a:endParaRPr>
          </a:p>
          <a:p>
            <a:pPr lvl="0" algn="just" defTabSz="913818">
              <a:defRPr/>
            </a:pPr>
            <a:endParaRPr lang="es-CL" b="1" dirty="0">
              <a:cs typeface="Calibri" charset="0"/>
            </a:endParaRPr>
          </a:p>
          <a:p>
            <a:pPr marL="285750" lvl="0" indent="-285750" algn="just" defTabSz="913818">
              <a:buFont typeface="Arial" panose="020B0604020202020204" pitchFamily="34" charset="0"/>
              <a:buChar char="•"/>
              <a:defRPr/>
            </a:pPr>
            <a:endParaRPr lang="es-CL" dirty="0">
              <a:cs typeface="Calibri" charset="0"/>
            </a:endParaRPr>
          </a:p>
          <a:p>
            <a:pPr lvl="0" algn="just" defTabSz="913818">
              <a:defRPr/>
            </a:pPr>
            <a:endParaRPr lang="es-CL" sz="1350" dirty="0">
              <a:cs typeface="Calibri" charset="0"/>
            </a:endParaRPr>
          </a:p>
        </p:txBody>
      </p:sp>
      <p:pic>
        <p:nvPicPr>
          <p:cNvPr id="5" name="Imagen 4">
            <a:extLst>
              <a:ext uri="{FF2B5EF4-FFF2-40B4-BE49-F238E27FC236}">
                <a16:creationId xmlns:a16="http://schemas.microsoft.com/office/drawing/2014/main" id="{03D472B1-25E1-155C-1476-41F7E75F05CC}"/>
              </a:ext>
            </a:extLst>
          </p:cNvPr>
          <p:cNvPicPr>
            <a:picLocks noChangeAspect="1"/>
          </p:cNvPicPr>
          <p:nvPr/>
        </p:nvPicPr>
        <p:blipFill rotWithShape="1">
          <a:blip r:embed="rId3"/>
          <a:srcRect t="4436" b="13442"/>
          <a:stretch/>
        </p:blipFill>
        <p:spPr>
          <a:xfrm>
            <a:off x="5928026" y="4465362"/>
            <a:ext cx="4328747" cy="2040085"/>
          </a:xfrm>
          <a:prstGeom prst="rect">
            <a:avLst/>
          </a:prstGeom>
        </p:spPr>
      </p:pic>
    </p:spTree>
    <p:extLst>
      <p:ext uri="{BB962C8B-B14F-4D97-AF65-F5344CB8AC3E}">
        <p14:creationId xmlns:p14="http://schemas.microsoft.com/office/powerpoint/2010/main" val="4280960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13</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a:t>
            </a:r>
            <a:r>
              <a:rPr lang="es-CL" sz="2900" b="1" dirty="0"/>
              <a:t>Qué dice la literatura?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762364"/>
            <a:ext cx="11518199" cy="400110"/>
          </a:xfrm>
          <a:prstGeom prst="rect">
            <a:avLst/>
          </a:prstGeom>
        </p:spPr>
        <p:txBody>
          <a:bodyPr wrap="square">
            <a:spAutoFit/>
          </a:bodyPr>
          <a:lstStyle/>
          <a:p>
            <a:pPr lvl="0" algn="just" defTabSz="913818">
              <a:defRPr/>
            </a:pPr>
            <a:r>
              <a:rPr lang="es-CL" sz="2000" b="1" dirty="0"/>
              <a:t>Veamos un </a:t>
            </a:r>
            <a:r>
              <a:rPr lang="es-CL" sz="2000" b="1" dirty="0" err="1"/>
              <a:t>paper</a:t>
            </a:r>
            <a:r>
              <a:rPr lang="es-CL" sz="2000" b="1" dirty="0"/>
              <a:t>:</a:t>
            </a:r>
            <a:endParaRPr lang="es-CL" sz="2000" dirty="0">
              <a:cs typeface="Calibri" charset="0"/>
            </a:endParaRPr>
          </a:p>
        </p:txBody>
      </p:sp>
      <p:pic>
        <p:nvPicPr>
          <p:cNvPr id="6" name="Imagen 5">
            <a:extLst>
              <a:ext uri="{FF2B5EF4-FFF2-40B4-BE49-F238E27FC236}">
                <a16:creationId xmlns:a16="http://schemas.microsoft.com/office/drawing/2014/main" id="{773FD4F6-D4D7-3DF7-FA73-A29283BC30E7}"/>
              </a:ext>
            </a:extLst>
          </p:cNvPr>
          <p:cNvPicPr>
            <a:picLocks noChangeAspect="1"/>
          </p:cNvPicPr>
          <p:nvPr/>
        </p:nvPicPr>
        <p:blipFill>
          <a:blip r:embed="rId3"/>
          <a:stretch>
            <a:fillRect/>
          </a:stretch>
        </p:blipFill>
        <p:spPr>
          <a:xfrm>
            <a:off x="3002131" y="821060"/>
            <a:ext cx="6187737" cy="5684387"/>
          </a:xfrm>
          <a:prstGeom prst="rect">
            <a:avLst/>
          </a:prstGeom>
        </p:spPr>
      </p:pic>
    </p:spTree>
    <p:extLst>
      <p:ext uri="{BB962C8B-B14F-4D97-AF65-F5344CB8AC3E}">
        <p14:creationId xmlns:p14="http://schemas.microsoft.com/office/powerpoint/2010/main" val="1025415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14</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a:t>
            </a:r>
            <a:r>
              <a:rPr lang="es-CL" sz="2900" b="1" dirty="0"/>
              <a:t>Qué dice la literatura?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762364"/>
            <a:ext cx="11518199" cy="1131079"/>
          </a:xfrm>
          <a:prstGeom prst="rect">
            <a:avLst/>
          </a:prstGeom>
        </p:spPr>
        <p:txBody>
          <a:bodyPr wrap="square">
            <a:spAutoFit/>
          </a:bodyPr>
          <a:lstStyle/>
          <a:p>
            <a:pPr lvl="0" algn="just" defTabSz="913818">
              <a:defRPr/>
            </a:pPr>
            <a:endParaRPr lang="es-CL" b="1" dirty="0">
              <a:cs typeface="Calibri" charset="0"/>
            </a:endParaRPr>
          </a:p>
          <a:p>
            <a:pPr lvl="0" algn="just" defTabSz="913818">
              <a:defRPr/>
            </a:pPr>
            <a:endParaRPr lang="es-CL" b="1" dirty="0">
              <a:cs typeface="Calibri" charset="0"/>
            </a:endParaRPr>
          </a:p>
          <a:p>
            <a:pPr marL="285750" lvl="0" indent="-285750" algn="just" defTabSz="913818">
              <a:buFont typeface="Arial" panose="020B0604020202020204" pitchFamily="34" charset="0"/>
              <a:buChar char="•"/>
              <a:defRPr/>
            </a:pPr>
            <a:endParaRPr lang="es-CL" dirty="0">
              <a:cs typeface="Calibri" charset="0"/>
            </a:endParaRPr>
          </a:p>
          <a:p>
            <a:pPr lvl="0" algn="just" defTabSz="913818">
              <a:defRPr/>
            </a:pPr>
            <a:endParaRPr lang="es-CL" sz="1350" dirty="0">
              <a:cs typeface="Calibri" charset="0"/>
            </a:endParaRPr>
          </a:p>
        </p:txBody>
      </p:sp>
      <p:pic>
        <p:nvPicPr>
          <p:cNvPr id="5" name="Imagen 4">
            <a:extLst>
              <a:ext uri="{FF2B5EF4-FFF2-40B4-BE49-F238E27FC236}">
                <a16:creationId xmlns:a16="http://schemas.microsoft.com/office/drawing/2014/main" id="{92A11EC9-CF4B-6AF1-D44E-1EA3D4663F47}"/>
              </a:ext>
            </a:extLst>
          </p:cNvPr>
          <p:cNvPicPr>
            <a:picLocks noChangeAspect="1"/>
          </p:cNvPicPr>
          <p:nvPr/>
        </p:nvPicPr>
        <p:blipFill>
          <a:blip r:embed="rId3"/>
          <a:stretch>
            <a:fillRect/>
          </a:stretch>
        </p:blipFill>
        <p:spPr>
          <a:xfrm>
            <a:off x="1876858" y="1453821"/>
            <a:ext cx="8314286" cy="4180952"/>
          </a:xfrm>
          <a:prstGeom prst="rect">
            <a:avLst/>
          </a:prstGeom>
        </p:spPr>
      </p:pic>
      <p:sp>
        <p:nvSpPr>
          <p:cNvPr id="8" name="CuadroTexto 7">
            <a:extLst>
              <a:ext uri="{FF2B5EF4-FFF2-40B4-BE49-F238E27FC236}">
                <a16:creationId xmlns:a16="http://schemas.microsoft.com/office/drawing/2014/main" id="{B4854947-CAA7-DBAA-91BB-E2F4D1EF1136}"/>
              </a:ext>
            </a:extLst>
          </p:cNvPr>
          <p:cNvSpPr txBox="1"/>
          <p:nvPr/>
        </p:nvSpPr>
        <p:spPr>
          <a:xfrm>
            <a:off x="183202" y="837838"/>
            <a:ext cx="6102350" cy="369332"/>
          </a:xfrm>
          <a:prstGeom prst="rect">
            <a:avLst/>
          </a:prstGeom>
          <a:noFill/>
        </p:spPr>
        <p:txBody>
          <a:bodyPr wrap="square">
            <a:spAutoFit/>
          </a:bodyPr>
          <a:lstStyle/>
          <a:p>
            <a:r>
              <a:rPr lang="es-CL" b="1" dirty="0"/>
              <a:t>Timing de los eventos en el modelo de corrida bancaria</a:t>
            </a:r>
          </a:p>
        </p:txBody>
      </p:sp>
      <p:sp>
        <p:nvSpPr>
          <p:cNvPr id="10" name="CuadroTexto 9">
            <a:extLst>
              <a:ext uri="{FF2B5EF4-FFF2-40B4-BE49-F238E27FC236}">
                <a16:creationId xmlns:a16="http://schemas.microsoft.com/office/drawing/2014/main" id="{ABFF5C58-202B-F172-B036-DB3052C3975D}"/>
              </a:ext>
            </a:extLst>
          </p:cNvPr>
          <p:cNvSpPr txBox="1"/>
          <p:nvPr/>
        </p:nvSpPr>
        <p:spPr>
          <a:xfrm>
            <a:off x="390848" y="5718058"/>
            <a:ext cx="11420152" cy="646331"/>
          </a:xfrm>
          <a:prstGeom prst="rect">
            <a:avLst/>
          </a:prstGeom>
          <a:noFill/>
        </p:spPr>
        <p:txBody>
          <a:bodyPr wrap="square">
            <a:spAutoFit/>
          </a:bodyPr>
          <a:lstStyle/>
          <a:p>
            <a:r>
              <a:rPr lang="es-MX" dirty="0"/>
              <a:t>Si el banco no tiene suficientes reservas y activos líquidos para pagar a todos los depositantes, se produce una corrida bancaria.</a:t>
            </a:r>
            <a:endParaRPr lang="es-CL" dirty="0"/>
          </a:p>
        </p:txBody>
      </p:sp>
    </p:spTree>
    <p:extLst>
      <p:ext uri="{BB962C8B-B14F-4D97-AF65-F5344CB8AC3E}">
        <p14:creationId xmlns:p14="http://schemas.microsoft.com/office/powerpoint/2010/main" val="352580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15</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a:t>
            </a:r>
            <a:r>
              <a:rPr lang="es-CL" sz="2900" b="1" dirty="0"/>
              <a:t>Qué dice la literatura?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762364"/>
            <a:ext cx="11518199" cy="1131079"/>
          </a:xfrm>
          <a:prstGeom prst="rect">
            <a:avLst/>
          </a:prstGeom>
        </p:spPr>
        <p:txBody>
          <a:bodyPr wrap="square">
            <a:spAutoFit/>
          </a:bodyPr>
          <a:lstStyle/>
          <a:p>
            <a:pPr lvl="0" algn="just" defTabSz="913818">
              <a:defRPr/>
            </a:pPr>
            <a:endParaRPr lang="es-CL" b="1" dirty="0">
              <a:cs typeface="Calibri" charset="0"/>
            </a:endParaRPr>
          </a:p>
          <a:p>
            <a:pPr lvl="0" algn="just" defTabSz="913818">
              <a:defRPr/>
            </a:pPr>
            <a:endParaRPr lang="es-CL" b="1" dirty="0">
              <a:cs typeface="Calibri" charset="0"/>
            </a:endParaRPr>
          </a:p>
          <a:p>
            <a:pPr marL="285750" lvl="0" indent="-285750" algn="just" defTabSz="913818">
              <a:buFont typeface="Arial" panose="020B0604020202020204" pitchFamily="34" charset="0"/>
              <a:buChar char="•"/>
              <a:defRPr/>
            </a:pPr>
            <a:endParaRPr lang="es-CL" dirty="0">
              <a:cs typeface="Calibri" charset="0"/>
            </a:endParaRPr>
          </a:p>
          <a:p>
            <a:pPr lvl="0" algn="just" defTabSz="913818">
              <a:defRPr/>
            </a:pPr>
            <a:endParaRPr lang="es-CL" sz="1350" dirty="0">
              <a:cs typeface="Calibri" charset="0"/>
            </a:endParaRPr>
          </a:p>
        </p:txBody>
      </p:sp>
      <p:sp>
        <p:nvSpPr>
          <p:cNvPr id="8" name="CuadroTexto 7">
            <a:extLst>
              <a:ext uri="{FF2B5EF4-FFF2-40B4-BE49-F238E27FC236}">
                <a16:creationId xmlns:a16="http://schemas.microsoft.com/office/drawing/2014/main" id="{B4854947-CAA7-DBAA-91BB-E2F4D1EF1136}"/>
              </a:ext>
            </a:extLst>
          </p:cNvPr>
          <p:cNvSpPr txBox="1"/>
          <p:nvPr/>
        </p:nvSpPr>
        <p:spPr>
          <a:xfrm>
            <a:off x="183202" y="837838"/>
            <a:ext cx="6102350" cy="369332"/>
          </a:xfrm>
          <a:prstGeom prst="rect">
            <a:avLst/>
          </a:prstGeom>
          <a:noFill/>
        </p:spPr>
        <p:txBody>
          <a:bodyPr wrap="square">
            <a:spAutoFit/>
          </a:bodyPr>
          <a:lstStyle/>
          <a:p>
            <a:r>
              <a:rPr lang="es-CL" b="1" dirty="0"/>
              <a:t>Condición de equilibrio/desequilibrio:</a:t>
            </a:r>
          </a:p>
        </p:txBody>
      </p:sp>
      <p:pic>
        <p:nvPicPr>
          <p:cNvPr id="6" name="Imagen 5">
            <a:extLst>
              <a:ext uri="{FF2B5EF4-FFF2-40B4-BE49-F238E27FC236}">
                <a16:creationId xmlns:a16="http://schemas.microsoft.com/office/drawing/2014/main" id="{70FF83CD-9143-9A78-4632-1ED7FECEA534}"/>
              </a:ext>
            </a:extLst>
          </p:cNvPr>
          <p:cNvPicPr>
            <a:picLocks noChangeAspect="1"/>
          </p:cNvPicPr>
          <p:nvPr/>
        </p:nvPicPr>
        <p:blipFill>
          <a:blip r:embed="rId3"/>
          <a:stretch>
            <a:fillRect/>
          </a:stretch>
        </p:blipFill>
        <p:spPr>
          <a:xfrm>
            <a:off x="3621760" y="1207170"/>
            <a:ext cx="4995476" cy="5087843"/>
          </a:xfrm>
          <a:prstGeom prst="rect">
            <a:avLst/>
          </a:prstGeom>
        </p:spPr>
      </p:pic>
      <p:sp>
        <p:nvSpPr>
          <p:cNvPr id="9" name="Marco 8">
            <a:extLst>
              <a:ext uri="{FF2B5EF4-FFF2-40B4-BE49-F238E27FC236}">
                <a16:creationId xmlns:a16="http://schemas.microsoft.com/office/drawing/2014/main" id="{8ADEF887-329E-0467-7683-3618FA1D93FD}"/>
              </a:ext>
            </a:extLst>
          </p:cNvPr>
          <p:cNvSpPr/>
          <p:nvPr/>
        </p:nvSpPr>
        <p:spPr>
          <a:xfrm>
            <a:off x="3621760" y="4114800"/>
            <a:ext cx="4995476" cy="63106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Tree>
    <p:extLst>
      <p:ext uri="{BB962C8B-B14F-4D97-AF65-F5344CB8AC3E}">
        <p14:creationId xmlns:p14="http://schemas.microsoft.com/office/powerpoint/2010/main" val="4126721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16</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a:t>
            </a:r>
            <a:r>
              <a:rPr lang="es-CL" sz="2900" b="1" dirty="0"/>
              <a:t>Qué dice la literatura?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762364"/>
            <a:ext cx="11518199" cy="1131079"/>
          </a:xfrm>
          <a:prstGeom prst="rect">
            <a:avLst/>
          </a:prstGeom>
        </p:spPr>
        <p:txBody>
          <a:bodyPr wrap="square">
            <a:spAutoFit/>
          </a:bodyPr>
          <a:lstStyle/>
          <a:p>
            <a:pPr lvl="0" algn="just" defTabSz="913818">
              <a:defRPr/>
            </a:pPr>
            <a:endParaRPr lang="es-CL" b="1" dirty="0">
              <a:cs typeface="Calibri" charset="0"/>
            </a:endParaRPr>
          </a:p>
          <a:p>
            <a:pPr lvl="0" algn="just" defTabSz="913818">
              <a:defRPr/>
            </a:pPr>
            <a:endParaRPr lang="es-CL" b="1" dirty="0">
              <a:cs typeface="Calibri" charset="0"/>
            </a:endParaRPr>
          </a:p>
          <a:p>
            <a:pPr marL="285750" lvl="0" indent="-285750" algn="just" defTabSz="913818">
              <a:buFont typeface="Arial" panose="020B0604020202020204" pitchFamily="34" charset="0"/>
              <a:buChar char="•"/>
              <a:defRPr/>
            </a:pPr>
            <a:endParaRPr lang="es-CL" dirty="0">
              <a:cs typeface="Calibri" charset="0"/>
            </a:endParaRPr>
          </a:p>
          <a:p>
            <a:pPr lvl="0" algn="just" defTabSz="913818">
              <a:defRPr/>
            </a:pPr>
            <a:endParaRPr lang="es-CL" sz="1350" dirty="0">
              <a:cs typeface="Calibri" charset="0"/>
            </a:endParaRPr>
          </a:p>
        </p:txBody>
      </p:sp>
      <p:sp>
        <p:nvSpPr>
          <p:cNvPr id="8" name="CuadroTexto 7">
            <a:extLst>
              <a:ext uri="{FF2B5EF4-FFF2-40B4-BE49-F238E27FC236}">
                <a16:creationId xmlns:a16="http://schemas.microsoft.com/office/drawing/2014/main" id="{B4854947-CAA7-DBAA-91BB-E2F4D1EF1136}"/>
              </a:ext>
            </a:extLst>
          </p:cNvPr>
          <p:cNvSpPr txBox="1"/>
          <p:nvPr/>
        </p:nvSpPr>
        <p:spPr>
          <a:xfrm>
            <a:off x="183202" y="837838"/>
            <a:ext cx="6102350" cy="369332"/>
          </a:xfrm>
          <a:prstGeom prst="rect">
            <a:avLst/>
          </a:prstGeom>
          <a:noFill/>
        </p:spPr>
        <p:txBody>
          <a:bodyPr wrap="square">
            <a:spAutoFit/>
          </a:bodyPr>
          <a:lstStyle/>
          <a:p>
            <a:r>
              <a:rPr lang="es-CL" b="1" dirty="0"/>
              <a:t>Umbral de corrida bancaria</a:t>
            </a:r>
          </a:p>
        </p:txBody>
      </p:sp>
      <p:pic>
        <p:nvPicPr>
          <p:cNvPr id="5" name="Imagen 4">
            <a:extLst>
              <a:ext uri="{FF2B5EF4-FFF2-40B4-BE49-F238E27FC236}">
                <a16:creationId xmlns:a16="http://schemas.microsoft.com/office/drawing/2014/main" id="{36317966-B94C-CB95-2FEF-058883366FD8}"/>
              </a:ext>
            </a:extLst>
          </p:cNvPr>
          <p:cNvPicPr>
            <a:picLocks noChangeAspect="1"/>
          </p:cNvPicPr>
          <p:nvPr/>
        </p:nvPicPr>
        <p:blipFill>
          <a:blip r:embed="rId3"/>
          <a:stretch>
            <a:fillRect/>
          </a:stretch>
        </p:blipFill>
        <p:spPr>
          <a:xfrm>
            <a:off x="5275750" y="1022504"/>
            <a:ext cx="5744113" cy="5054331"/>
          </a:xfrm>
          <a:prstGeom prst="rect">
            <a:avLst/>
          </a:prstGeom>
        </p:spPr>
      </p:pic>
      <p:sp>
        <p:nvSpPr>
          <p:cNvPr id="10" name="CuadroTexto 9">
            <a:extLst>
              <a:ext uri="{FF2B5EF4-FFF2-40B4-BE49-F238E27FC236}">
                <a16:creationId xmlns:a16="http://schemas.microsoft.com/office/drawing/2014/main" id="{713324A0-4BE3-96CC-D82D-544E665030DD}"/>
              </a:ext>
            </a:extLst>
          </p:cNvPr>
          <p:cNvSpPr txBox="1"/>
          <p:nvPr/>
        </p:nvSpPr>
        <p:spPr>
          <a:xfrm>
            <a:off x="1006475" y="2140094"/>
            <a:ext cx="3552825" cy="3416320"/>
          </a:xfrm>
          <a:prstGeom prst="rect">
            <a:avLst/>
          </a:prstGeom>
          <a:noFill/>
        </p:spPr>
        <p:txBody>
          <a:bodyPr wrap="square">
            <a:spAutoFit/>
          </a:bodyPr>
          <a:lstStyle/>
          <a:p>
            <a:r>
              <a:rPr lang="es-MX" dirty="0"/>
              <a:t>Si la tasa de recuperación es menor que 1, entonces existe la posibilidad de una corrida bancaria. La figura muestra que si un shock negativo Z afecta al banco, entonces la tasa de recuperación cae por debajo del umbral y se produce una corrida bancaria. Si no hay un shock negativo Z, entonces la tasa de recuperación permanece por encima del umbral y no hay corrida bancaria. </a:t>
            </a:r>
            <a:endParaRPr lang="es-CL" dirty="0"/>
          </a:p>
        </p:txBody>
      </p:sp>
    </p:spTree>
    <p:extLst>
      <p:ext uri="{BB962C8B-B14F-4D97-AF65-F5344CB8AC3E}">
        <p14:creationId xmlns:p14="http://schemas.microsoft.com/office/powerpoint/2010/main" val="755440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339098E-5F1E-4ABF-B0CA-08C78FB90DF6}"/>
              </a:ext>
            </a:extLst>
          </p:cNvPr>
          <p:cNvSpPr/>
          <p:nvPr/>
        </p:nvSpPr>
        <p:spPr>
          <a:xfrm>
            <a:off x="7909089" y="5522129"/>
            <a:ext cx="4282911" cy="1381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5" name="Rectángulo 4">
            <a:extLst>
              <a:ext uri="{FF2B5EF4-FFF2-40B4-BE49-F238E27FC236}">
                <a16:creationId xmlns:a16="http://schemas.microsoft.com/office/drawing/2014/main" id="{3A98FF2A-1997-4ECC-A375-6FBCA043B161}"/>
              </a:ext>
            </a:extLst>
          </p:cNvPr>
          <p:cNvSpPr/>
          <p:nvPr/>
        </p:nvSpPr>
        <p:spPr>
          <a:xfrm>
            <a:off x="478465" y="6198782"/>
            <a:ext cx="2711302" cy="62427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1" name="Rectángulo"/>
          <p:cNvSpPr/>
          <p:nvPr/>
        </p:nvSpPr>
        <p:spPr>
          <a:xfrm>
            <a:off x="209550" y="162388"/>
            <a:ext cx="11772900" cy="6514173"/>
          </a:xfrm>
          <a:prstGeom prst="rect">
            <a:avLst/>
          </a:prstGeom>
          <a:solidFill>
            <a:srgbClr val="333E48"/>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D5D5D5"/>
                </a:solidFill>
                <a:latin typeface="+mn-lt"/>
                <a:ea typeface="+mn-ea"/>
                <a:cs typeface="+mn-cs"/>
                <a:sym typeface="Helvetica Neue Medium"/>
              </a:defRPr>
            </a:pPr>
            <a:endParaRPr kumimoji="0" sz="1600" b="0" i="0" u="none" strike="noStrike" kern="1200" cap="none" spc="0" normalizeH="0" baseline="0" noProof="0" dirty="0">
              <a:ln>
                <a:noFill/>
              </a:ln>
              <a:solidFill>
                <a:srgbClr val="D5D5D5"/>
              </a:solidFill>
              <a:effectLst/>
              <a:uLnTx/>
              <a:uFillTx/>
              <a:latin typeface="Calibri"/>
              <a:ea typeface="+mn-ea"/>
              <a:cs typeface="+mn-cs"/>
              <a:sym typeface="Helvetica Neue Medium"/>
            </a:endParaRPr>
          </a:p>
        </p:txBody>
      </p:sp>
      <p:cxnSp>
        <p:nvCxnSpPr>
          <p:cNvPr id="3" name="Conector recto 2">
            <a:extLst>
              <a:ext uri="{FF2B5EF4-FFF2-40B4-BE49-F238E27FC236}">
                <a16:creationId xmlns:a16="http://schemas.microsoft.com/office/drawing/2014/main" id="{CFCBC593-B3CC-479B-A906-13935BCC5FD7}"/>
              </a:ext>
            </a:extLst>
          </p:cNvPr>
          <p:cNvCxnSpPr>
            <a:cxnSpLocks/>
          </p:cNvCxnSpPr>
          <p:nvPr/>
        </p:nvCxnSpPr>
        <p:spPr>
          <a:xfrm>
            <a:off x="478465" y="697832"/>
            <a:ext cx="1128841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0" name="Título 1">
            <a:extLst>
              <a:ext uri="{FF2B5EF4-FFF2-40B4-BE49-F238E27FC236}">
                <a16:creationId xmlns:a16="http://schemas.microsoft.com/office/drawing/2014/main" id="{8463A3F3-3A07-40AD-BD2C-DABCE90D2E37}"/>
              </a:ext>
            </a:extLst>
          </p:cNvPr>
          <p:cNvSpPr txBox="1">
            <a:spLocks/>
          </p:cNvSpPr>
          <p:nvPr/>
        </p:nvSpPr>
        <p:spPr>
          <a:xfrm>
            <a:off x="565209" y="34940"/>
            <a:ext cx="11304235" cy="744537"/>
          </a:xfrm>
          <a:prstGeom prst="rect">
            <a:avLst/>
          </a:prstGeom>
        </p:spPr>
        <p:txBody>
          <a:bodyPr vert="horz" lIns="91440" tIns="45720" rIns="91440" bIns="45720" rtlCol="0" anchor="ctr">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0" marR="0" lvl="0" indent="0" algn="r" defTabSz="609585" rtl="0" eaLnBrk="1" fontAlgn="auto" latinLnBrk="0" hangingPunct="1">
              <a:lnSpc>
                <a:spcPct val="100000"/>
              </a:lnSpc>
              <a:spcBef>
                <a:spcPct val="0"/>
              </a:spcBef>
              <a:spcAft>
                <a:spcPts val="0"/>
              </a:spcAft>
              <a:buClrTx/>
              <a:buSzTx/>
              <a:buFontTx/>
              <a:buNone/>
              <a:tabLst/>
              <a:defRPr/>
            </a:pPr>
            <a:r>
              <a:rPr kumimoji="0" lang="es-CL" sz="24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Tabla de Contenidos</a:t>
            </a:r>
          </a:p>
        </p:txBody>
      </p:sp>
      <p:sp>
        <p:nvSpPr>
          <p:cNvPr id="12" name="2 Marcador de contenido">
            <a:extLst>
              <a:ext uri="{FF2B5EF4-FFF2-40B4-BE49-F238E27FC236}">
                <a16:creationId xmlns:a16="http://schemas.microsoft.com/office/drawing/2014/main" id="{DF3FF88E-4F98-4E3C-93DA-58C42EF39690}"/>
              </a:ext>
            </a:extLst>
          </p:cNvPr>
          <p:cNvSpPr>
            <a:spLocks noGrp="1"/>
          </p:cNvSpPr>
          <p:nvPr/>
        </p:nvSpPr>
        <p:spPr bwMode="auto">
          <a:xfrm>
            <a:off x="3556933" y="1036683"/>
            <a:ext cx="8229600" cy="49865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2000" kern="1200">
                <a:solidFill>
                  <a:schemeClr val="tx1"/>
                </a:solidFill>
                <a:latin typeface="Century Gothic" pitchFamily="34" charset="0"/>
                <a:ea typeface="+mn-ea"/>
                <a:cs typeface="+mn-cs"/>
              </a:defRPr>
            </a:lvl1pPr>
            <a:lvl2pPr marL="742950" indent="-285750" algn="l" rtl="0" fontAlgn="base">
              <a:spcBef>
                <a:spcPct val="20000"/>
              </a:spcBef>
              <a:spcAft>
                <a:spcPct val="0"/>
              </a:spcAft>
              <a:buFont typeface="Arial" charset="0"/>
              <a:buChar char="–"/>
              <a:defRPr sz="1800" kern="1200">
                <a:solidFill>
                  <a:schemeClr val="tx1"/>
                </a:solidFill>
                <a:latin typeface="Century Gothic" pitchFamily="34" charset="0"/>
                <a:ea typeface="+mn-ea"/>
                <a:cs typeface="+mn-cs"/>
              </a:defRPr>
            </a:lvl2pPr>
            <a:lvl3pPr marL="1143000" indent="-228600" algn="l" rtl="0" fontAlgn="base">
              <a:spcBef>
                <a:spcPct val="20000"/>
              </a:spcBef>
              <a:spcAft>
                <a:spcPct val="0"/>
              </a:spcAft>
              <a:buFont typeface="Arial" charset="0"/>
              <a:buChar char="•"/>
              <a:defRPr sz="1600" kern="1200">
                <a:solidFill>
                  <a:schemeClr val="tx1"/>
                </a:solidFill>
                <a:latin typeface="Century Gothic" pitchFamily="34" charset="0"/>
                <a:ea typeface="+mn-ea"/>
                <a:cs typeface="+mn-cs"/>
              </a:defRPr>
            </a:lvl3pPr>
            <a:lvl4pPr marL="16002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4pPr>
            <a:lvl5pPr marL="20574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s-CL" sz="1800" dirty="0">
                <a:solidFill>
                  <a:prstClr val="white"/>
                </a:solidFill>
                <a:latin typeface="Arial" panose="020B0604020202020204" pitchFamily="34" charset="0"/>
                <a:cs typeface="Arial" panose="020B0604020202020204" pitchFamily="34" charset="0"/>
              </a:rPr>
              <a:t>Descripción y contexto del problema</a:t>
            </a:r>
          </a:p>
          <a:p>
            <a:pPr marL="0" indent="0">
              <a:buNone/>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prstClr val="white"/>
                </a:solidFill>
                <a:latin typeface="Arial" panose="020B0604020202020204" pitchFamily="34" charset="0"/>
                <a:cs typeface="Arial" panose="020B0604020202020204" pitchFamily="34" charset="0"/>
              </a:rPr>
              <a:t>¿Qué dice la literatura?</a:t>
            </a:r>
          </a:p>
          <a:p>
            <a:pPr>
              <a:defRPr/>
            </a:pPr>
            <a:endParaRPr lang="es-CL" sz="1800" dirty="0">
              <a:solidFill>
                <a:prstClr val="white"/>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b="1" dirty="0">
                <a:solidFill>
                  <a:schemeClr val="bg1"/>
                </a:solidFill>
                <a:latin typeface="Arial" panose="020B0604020202020204" pitchFamily="34" charset="0"/>
                <a:cs typeface="Arial" panose="020B0604020202020204" pitchFamily="34" charset="0"/>
              </a:rPr>
              <a:t>Acotando el problema</a:t>
            </a:r>
          </a:p>
          <a:p>
            <a:pPr>
              <a:defRPr/>
            </a:pPr>
            <a:endParaRPr lang="es-CL" sz="1800" b="1" dirty="0">
              <a:solidFill>
                <a:schemeClr val="bg1"/>
              </a:solidFill>
              <a:latin typeface="Arial" panose="020B0604020202020204" pitchFamily="34" charset="0"/>
              <a:cs typeface="Arial" panose="020B0604020202020204" pitchFamily="34" charset="0"/>
            </a:endParaRP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Posibles Modelamientos</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Levantamiento de data</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Proyecto estudiantil</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marL="0" lvl="0" indent="0">
              <a:buNone/>
              <a:defRPr/>
            </a:pPr>
            <a:endParaRPr lang="es-CL" sz="1800" b="1" dirty="0">
              <a:solidFill>
                <a:prstClr val="white"/>
              </a:solidFill>
              <a:latin typeface="Arial" panose="020B0604020202020204" pitchFamily="34" charset="0"/>
              <a:cs typeface="Arial" panose="020B0604020202020204" pitchFamily="34" charset="0"/>
            </a:endParaRPr>
          </a:p>
          <a:p>
            <a:pPr lvl="0">
              <a:defRPr/>
            </a:pPr>
            <a:endParaRPr lang="es-CL" sz="1800" b="1" dirty="0">
              <a:solidFill>
                <a:prstClr val="white"/>
              </a:solidFill>
              <a:latin typeface="Arial" panose="020B0604020202020204" pitchFamily="34" charset="0"/>
              <a:cs typeface="Arial" panose="020B0604020202020204" pitchFamily="34" charset="0"/>
            </a:endParaRPr>
          </a:p>
        </p:txBody>
      </p:sp>
      <p:sp>
        <p:nvSpPr>
          <p:cNvPr id="13" name="Flecha: cheurón 12">
            <a:extLst>
              <a:ext uri="{FF2B5EF4-FFF2-40B4-BE49-F238E27FC236}">
                <a16:creationId xmlns:a16="http://schemas.microsoft.com/office/drawing/2014/main" id="{0AF4512E-69CB-4936-AB89-47C80C527E3F}"/>
              </a:ext>
            </a:extLst>
          </p:cNvPr>
          <p:cNvSpPr/>
          <p:nvPr/>
        </p:nvSpPr>
        <p:spPr>
          <a:xfrm>
            <a:off x="3189767" y="2750455"/>
            <a:ext cx="360727" cy="226502"/>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chemeClr val="tx1"/>
              </a:solidFill>
            </a:endParaRPr>
          </a:p>
        </p:txBody>
      </p:sp>
    </p:spTree>
    <p:extLst>
      <p:ext uri="{BB962C8B-B14F-4D97-AF65-F5344CB8AC3E}">
        <p14:creationId xmlns:p14="http://schemas.microsoft.com/office/powerpoint/2010/main" val="362222996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18</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CL" sz="2900" b="1" dirty="0"/>
              <a:t>Acotando el problema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4">
            <a:extLst>
              <a:ext uri="{FF2B5EF4-FFF2-40B4-BE49-F238E27FC236}">
                <a16:creationId xmlns:a16="http://schemas.microsoft.com/office/drawing/2014/main" id="{D5DA3D9E-4795-A684-6C8A-808F102FFB8B}"/>
              </a:ext>
            </a:extLst>
          </p:cNvPr>
          <p:cNvSpPr/>
          <p:nvPr/>
        </p:nvSpPr>
        <p:spPr>
          <a:xfrm>
            <a:off x="292801" y="701127"/>
            <a:ext cx="11591999" cy="1754326"/>
          </a:xfrm>
          <a:prstGeom prst="rect">
            <a:avLst/>
          </a:prstGeom>
          <a:noFill/>
        </p:spPr>
        <p:txBody>
          <a:bodyPr wrap="square">
            <a:spAutoFit/>
          </a:bodyPr>
          <a:lstStyle/>
          <a:p>
            <a:pPr algn="just" fontAlgn="b"/>
            <a:r>
              <a:rPr lang="es-CL" dirty="0">
                <a:cs typeface="Arial" panose="020B0604020202020204" pitchFamily="34" charset="0"/>
              </a:rPr>
              <a:t>Para nuestro problema, es vital entender el comportamiento sistémico en Chile. Por lo que deben adaptarse y entenderse los conceptos aplicados a la problemática en su contexto bancario nacional.</a:t>
            </a:r>
          </a:p>
          <a:p>
            <a:pPr algn="just" fontAlgn="b"/>
            <a:endParaRPr lang="es-CL" dirty="0">
              <a:cs typeface="Arial" panose="020B0604020202020204" pitchFamily="34" charset="0"/>
            </a:endParaRPr>
          </a:p>
          <a:p>
            <a:pPr algn="just" fontAlgn="b"/>
            <a:r>
              <a:rPr lang="es-CL" dirty="0">
                <a:cs typeface="Arial" panose="020B0604020202020204" pitchFamily="34" charset="0"/>
              </a:rPr>
              <a:t>Para ello, analizaremos detalles macroeconómicos del sector financiero minorista y detallaremos también elementos distintivos de los principales bancos en Chile para ver qué efecto generan en el resto del sistema bancario.</a:t>
            </a:r>
          </a:p>
          <a:p>
            <a:pPr algn="just" fontAlgn="b"/>
            <a:endParaRPr lang="es-CL" dirty="0">
              <a:cs typeface="Arial" panose="020B0604020202020204" pitchFamily="34" charset="0"/>
            </a:endParaRPr>
          </a:p>
        </p:txBody>
      </p:sp>
      <p:sp>
        <p:nvSpPr>
          <p:cNvPr id="6" name="CuadroTexto 5">
            <a:extLst>
              <a:ext uri="{FF2B5EF4-FFF2-40B4-BE49-F238E27FC236}">
                <a16:creationId xmlns:a16="http://schemas.microsoft.com/office/drawing/2014/main" id="{F22E0366-DDFC-5404-A74D-8D46BD1AFB7E}"/>
              </a:ext>
            </a:extLst>
          </p:cNvPr>
          <p:cNvSpPr txBox="1"/>
          <p:nvPr/>
        </p:nvSpPr>
        <p:spPr>
          <a:xfrm>
            <a:off x="307200" y="2423085"/>
            <a:ext cx="11577600" cy="3970318"/>
          </a:xfrm>
          <a:prstGeom prst="rect">
            <a:avLst/>
          </a:prstGeom>
          <a:noFill/>
        </p:spPr>
        <p:txBody>
          <a:bodyPr wrap="square">
            <a:spAutoFit/>
          </a:bodyPr>
          <a:lstStyle/>
          <a:p>
            <a:pPr algn="just" fontAlgn="b"/>
            <a:r>
              <a:rPr lang="es-CL" b="1" dirty="0">
                <a:cs typeface="Arial" panose="020B0604020202020204" pitchFamily="34" charset="0"/>
              </a:rPr>
              <a:t>Definición general del problema:</a:t>
            </a:r>
          </a:p>
          <a:p>
            <a:pPr algn="just" fontAlgn="b"/>
            <a:endParaRPr lang="es-CL" dirty="0">
              <a:cs typeface="Arial" panose="020B0604020202020204" pitchFamily="34" charset="0"/>
            </a:endParaRPr>
          </a:p>
          <a:p>
            <a:pPr marL="285750" indent="-285750" algn="just" fontAlgn="b">
              <a:buFont typeface="Arial" panose="020B0604020202020204" pitchFamily="34" charset="0"/>
              <a:buChar char="•"/>
            </a:pPr>
            <a:r>
              <a:rPr lang="es-CL" dirty="0">
                <a:cs typeface="Arial" panose="020B0604020202020204" pitchFamily="34" charset="0"/>
              </a:rPr>
              <a:t>Identificar y extraer la información necesaria de minoristas del sistema bancario a nivel sistémico: saldos de depósitos de personas, libretas de ahorro y cuentas vistas desde 2008</a:t>
            </a:r>
          </a:p>
          <a:p>
            <a:pPr marL="285750" indent="-285750" algn="just" fontAlgn="b">
              <a:buFont typeface="Arial" panose="020B0604020202020204" pitchFamily="34" charset="0"/>
              <a:buChar char="•"/>
            </a:pPr>
            <a:r>
              <a:rPr lang="es-CL" dirty="0">
                <a:cs typeface="Arial" panose="020B0604020202020204" pitchFamily="34" charset="0"/>
              </a:rPr>
              <a:t>Identificar y extraer la información necesaria de minoristas al nivel más detallado posible de las instituciones bancarias desde 2008 (saldos, tasas de captación, </a:t>
            </a:r>
            <a:r>
              <a:rPr lang="es-CL" dirty="0" err="1">
                <a:cs typeface="Arial" panose="020B0604020202020204" pitchFamily="34" charset="0"/>
              </a:rPr>
              <a:t>etc</a:t>
            </a:r>
            <a:r>
              <a:rPr lang="es-CL" dirty="0">
                <a:cs typeface="Arial" panose="020B0604020202020204" pitchFamily="34" charset="0"/>
              </a:rPr>
              <a:t>).</a:t>
            </a:r>
          </a:p>
          <a:p>
            <a:pPr marL="285750" indent="-285750" algn="just" fontAlgn="b">
              <a:buFont typeface="Arial" panose="020B0604020202020204" pitchFamily="34" charset="0"/>
              <a:buChar char="•"/>
            </a:pPr>
            <a:r>
              <a:rPr lang="es-CL" dirty="0">
                <a:cs typeface="Arial" panose="020B0604020202020204" pitchFamily="34" charset="0"/>
              </a:rPr>
              <a:t>Identificar y extraer la información referente a las inversiones y gastos que realizan las personas desde 2008</a:t>
            </a:r>
          </a:p>
          <a:p>
            <a:pPr marL="285750" indent="-285750" algn="just" fontAlgn="b">
              <a:buFont typeface="Arial" panose="020B0604020202020204" pitchFamily="34" charset="0"/>
              <a:buChar char="•"/>
            </a:pPr>
            <a:r>
              <a:rPr lang="es-CL" dirty="0">
                <a:cs typeface="Arial" panose="020B0604020202020204" pitchFamily="34" charset="0"/>
              </a:rPr>
              <a:t>Entender las variables macroeconómicas que más sensibilizan la tasa de retiros de depósitos observando cada uno de los ciclos económicos en el periodo 2008-2023</a:t>
            </a:r>
          </a:p>
          <a:p>
            <a:pPr marL="285750" indent="-285750" algn="just" fontAlgn="b">
              <a:buFont typeface="Arial" panose="020B0604020202020204" pitchFamily="34" charset="0"/>
              <a:buChar char="•"/>
            </a:pPr>
            <a:r>
              <a:rPr lang="es-CL" dirty="0">
                <a:cs typeface="Arial" panose="020B0604020202020204" pitchFamily="34" charset="0"/>
              </a:rPr>
              <a:t>Analizar ecuaciones de equilibrio del sistema minorista que describan la situación de mejor manera en Chile para saber cuándo podría caerse en una corrida bancaria.</a:t>
            </a:r>
          </a:p>
          <a:p>
            <a:pPr marL="285750" indent="-285750" algn="just" fontAlgn="b">
              <a:buFont typeface="Arial" panose="020B0604020202020204" pitchFamily="34" charset="0"/>
              <a:buChar char="•"/>
            </a:pPr>
            <a:r>
              <a:rPr lang="es-CL" dirty="0">
                <a:cs typeface="Arial" panose="020B0604020202020204" pitchFamily="34" charset="0"/>
              </a:rPr>
              <a:t>Modelar el sistema, considerando las dinámicas entre los flujos de depósitos (si fuera posible interacción con libretas y cuentas vistas) y con diferentes escenarios de shocks</a:t>
            </a:r>
          </a:p>
          <a:p>
            <a:pPr marL="285750" indent="-285750" algn="just" fontAlgn="b">
              <a:buFont typeface="Arial" panose="020B0604020202020204" pitchFamily="34" charset="0"/>
              <a:buChar char="•"/>
            </a:pPr>
            <a:r>
              <a:rPr lang="es-CL" dirty="0">
                <a:cs typeface="Arial" panose="020B0604020202020204" pitchFamily="34" charset="0"/>
              </a:rPr>
              <a:t>Simular el sistema</a:t>
            </a:r>
          </a:p>
        </p:txBody>
      </p:sp>
    </p:spTree>
    <p:extLst>
      <p:ext uri="{BB962C8B-B14F-4D97-AF65-F5344CB8AC3E}">
        <p14:creationId xmlns:p14="http://schemas.microsoft.com/office/powerpoint/2010/main" val="1980638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19</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CL" sz="2900" b="1" dirty="0"/>
              <a:t>Acotando el problema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4">
            <a:extLst>
              <a:ext uri="{FF2B5EF4-FFF2-40B4-BE49-F238E27FC236}">
                <a16:creationId xmlns:a16="http://schemas.microsoft.com/office/drawing/2014/main" id="{D5DA3D9E-4795-A684-6C8A-808F102FFB8B}"/>
              </a:ext>
            </a:extLst>
          </p:cNvPr>
          <p:cNvSpPr/>
          <p:nvPr/>
        </p:nvSpPr>
        <p:spPr>
          <a:xfrm>
            <a:off x="292801" y="701127"/>
            <a:ext cx="11591999" cy="2246769"/>
          </a:xfrm>
          <a:prstGeom prst="rect">
            <a:avLst/>
          </a:prstGeom>
          <a:noFill/>
        </p:spPr>
        <p:txBody>
          <a:bodyPr wrap="square">
            <a:spAutoFit/>
          </a:bodyPr>
          <a:lstStyle/>
          <a:p>
            <a:pPr algn="just" fontAlgn="b"/>
            <a:r>
              <a:rPr lang="es-CL" dirty="0">
                <a:cs typeface="Arial" panose="020B0604020202020204" pitchFamily="34" charset="0"/>
              </a:rPr>
              <a:t>Data principal y data secundaria de control</a:t>
            </a:r>
          </a:p>
          <a:p>
            <a:pPr algn="just" fontAlgn="b"/>
            <a:endParaRPr lang="es-CL" dirty="0">
              <a:cs typeface="Arial" panose="020B0604020202020204" pitchFamily="34" charset="0"/>
            </a:endParaRPr>
          </a:p>
          <a:p>
            <a:pPr marL="285750" indent="-285750" algn="just" fontAlgn="b">
              <a:buFont typeface="Arial" panose="020B0604020202020204" pitchFamily="34" charset="0"/>
              <a:buChar char="•"/>
            </a:pPr>
            <a:r>
              <a:rPr lang="es-CL" b="1" dirty="0">
                <a:cs typeface="Arial" panose="020B0604020202020204" pitchFamily="34" charset="0"/>
              </a:rPr>
              <a:t>Data principal: </a:t>
            </a:r>
          </a:p>
          <a:p>
            <a:pPr marL="285750" indent="-285750" algn="just" fontAlgn="b">
              <a:buFont typeface="Arial" panose="020B0604020202020204" pitchFamily="34" charset="0"/>
              <a:buChar char="•"/>
            </a:pPr>
            <a:r>
              <a:rPr lang="es-CL" dirty="0">
                <a:cs typeface="Arial" panose="020B0604020202020204" pitchFamily="34" charset="0"/>
              </a:rPr>
              <a:t>los depósitos de cada banco</a:t>
            </a:r>
          </a:p>
          <a:p>
            <a:pPr marL="285750" indent="-285750" algn="just" fontAlgn="b">
              <a:buFont typeface="Arial" panose="020B0604020202020204" pitchFamily="34" charset="0"/>
              <a:buChar char="•"/>
            </a:pPr>
            <a:endParaRPr lang="es-CL" dirty="0">
              <a:cs typeface="Arial" panose="020B0604020202020204" pitchFamily="34" charset="0"/>
            </a:endParaRPr>
          </a:p>
          <a:p>
            <a:pPr marL="285750" indent="-285750" algn="just" fontAlgn="b">
              <a:buFont typeface="Arial" panose="020B0604020202020204" pitchFamily="34" charset="0"/>
              <a:buChar char="•"/>
            </a:pPr>
            <a:r>
              <a:rPr lang="es-CL" b="1" dirty="0">
                <a:cs typeface="Arial" panose="020B0604020202020204" pitchFamily="34" charset="0"/>
              </a:rPr>
              <a:t>Data secundaria: </a:t>
            </a:r>
          </a:p>
          <a:p>
            <a:pPr marL="285750" indent="-285750" algn="just" fontAlgn="b">
              <a:buFont typeface="Arial" panose="020B0604020202020204" pitchFamily="34" charset="0"/>
              <a:buChar char="•"/>
            </a:pPr>
            <a:r>
              <a:rPr lang="es-CL" dirty="0">
                <a:cs typeface="Arial" panose="020B0604020202020204" pitchFamily="34" charset="0"/>
              </a:rPr>
              <a:t>agregados monetarios, inversiones y gasto/consumo</a:t>
            </a:r>
          </a:p>
          <a:p>
            <a:pPr algn="just" fontAlgn="b"/>
            <a:endParaRPr lang="es-CL" sz="1400" dirty="0">
              <a:cs typeface="Arial" panose="020B0604020202020204" pitchFamily="34" charset="0"/>
            </a:endParaRPr>
          </a:p>
        </p:txBody>
      </p:sp>
    </p:spTree>
    <p:extLst>
      <p:ext uri="{BB962C8B-B14F-4D97-AF65-F5344CB8AC3E}">
        <p14:creationId xmlns:p14="http://schemas.microsoft.com/office/powerpoint/2010/main" val="1034445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62A3A33-9F91-E3F6-4D65-22DFD22B86F2}"/>
              </a:ext>
            </a:extLst>
          </p:cNvPr>
          <p:cNvSpPr/>
          <p:nvPr/>
        </p:nvSpPr>
        <p:spPr>
          <a:xfrm>
            <a:off x="0" y="0"/>
            <a:ext cx="12192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AQUÍ VA EL TITULO…">
            <a:extLst>
              <a:ext uri="{FF2B5EF4-FFF2-40B4-BE49-F238E27FC236}">
                <a16:creationId xmlns:a16="http://schemas.microsoft.com/office/drawing/2014/main" id="{4359CA4B-C749-4953-AD45-C34AE54E63DD}"/>
              </a:ext>
            </a:extLst>
          </p:cNvPr>
          <p:cNvSpPr txBox="1"/>
          <p:nvPr/>
        </p:nvSpPr>
        <p:spPr>
          <a:xfrm>
            <a:off x="520701" y="2341405"/>
            <a:ext cx="11341052" cy="4206280"/>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defRPr sz="7000" b="0">
                <a:solidFill>
                  <a:srgbClr val="FFFFFF"/>
                </a:solidFill>
                <a:latin typeface="Euclid Square Bold"/>
                <a:ea typeface="Euclid Square Bold"/>
                <a:cs typeface="Euclid Square Bold"/>
                <a:sym typeface="Euclid Square Bold"/>
              </a:defRPr>
            </a:pPr>
            <a:r>
              <a:rPr lang="es-CL" sz="3200" b="1" dirty="0" err="1"/>
              <a:t>Disclaimer</a:t>
            </a:r>
            <a:r>
              <a:rPr lang="es-CL" sz="3200" dirty="0"/>
              <a:t>:</a:t>
            </a:r>
          </a:p>
          <a:p>
            <a:pPr>
              <a:defRPr sz="7000" b="0">
                <a:solidFill>
                  <a:srgbClr val="FFFFFF"/>
                </a:solidFill>
                <a:latin typeface="Euclid Square Bold"/>
                <a:ea typeface="Euclid Square Bold"/>
                <a:cs typeface="Euclid Square Bold"/>
                <a:sym typeface="Euclid Square Bold"/>
              </a:defRPr>
            </a:pPr>
            <a:r>
              <a:rPr lang="es-CL" sz="2900" dirty="0"/>
              <a:t>Todos los puntos de vista u opiniones representados en esta charla- proyecto son personales desde la autoría de quienes presentan y no necesariamente reflejan la opinión de la institución para la cual trabajan</a:t>
            </a:r>
          </a:p>
          <a:p>
            <a:pPr>
              <a:defRPr sz="7000" b="0">
                <a:solidFill>
                  <a:srgbClr val="FFFFFF"/>
                </a:solidFill>
                <a:latin typeface="Euclid Square Bold"/>
                <a:ea typeface="Euclid Square Bold"/>
                <a:cs typeface="Euclid Square Bold"/>
                <a:sym typeface="Euclid Square Bold"/>
              </a:defRPr>
            </a:pPr>
            <a:endParaRPr lang="es-CL" sz="3500" dirty="0"/>
          </a:p>
          <a:p>
            <a:pPr>
              <a:defRPr sz="7000" b="0">
                <a:solidFill>
                  <a:srgbClr val="FFFFFF"/>
                </a:solidFill>
                <a:latin typeface="Euclid Square Bold"/>
                <a:ea typeface="Euclid Square Bold"/>
                <a:cs typeface="Euclid Square Bold"/>
                <a:sym typeface="Euclid Square Bold"/>
              </a:defRPr>
            </a:pPr>
            <a:endParaRPr lang="es-CL" sz="20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endParaRPr lang="es-CL" sz="2400" dirty="0"/>
          </a:p>
        </p:txBody>
      </p:sp>
    </p:spTree>
    <p:extLst>
      <p:ext uri="{BB962C8B-B14F-4D97-AF65-F5344CB8AC3E}">
        <p14:creationId xmlns:p14="http://schemas.microsoft.com/office/powerpoint/2010/main" val="404698229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20</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CL" sz="2900" b="1" dirty="0"/>
              <a:t>Fenómenos macroeconómicos</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pic>
        <p:nvPicPr>
          <p:cNvPr id="6" name="Imagen 5" descr="Gráfico, Gráfico de líneas">
            <a:extLst>
              <a:ext uri="{FF2B5EF4-FFF2-40B4-BE49-F238E27FC236}">
                <a16:creationId xmlns:a16="http://schemas.microsoft.com/office/drawing/2014/main" id="{E3164CAD-6C8C-7517-3210-2CAAB02EF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016" y="3266893"/>
            <a:ext cx="5245711" cy="3421116"/>
          </a:xfrm>
          <a:prstGeom prst="rect">
            <a:avLst/>
          </a:prstGeom>
        </p:spPr>
      </p:pic>
      <p:sp>
        <p:nvSpPr>
          <p:cNvPr id="8" name="CuadroTexto 7">
            <a:extLst>
              <a:ext uri="{FF2B5EF4-FFF2-40B4-BE49-F238E27FC236}">
                <a16:creationId xmlns:a16="http://schemas.microsoft.com/office/drawing/2014/main" id="{C853D66B-5F38-D2AB-10AF-9BD6D6B6CACC}"/>
              </a:ext>
            </a:extLst>
          </p:cNvPr>
          <p:cNvSpPr txBox="1"/>
          <p:nvPr/>
        </p:nvSpPr>
        <p:spPr>
          <a:xfrm>
            <a:off x="292801" y="753995"/>
            <a:ext cx="11592000" cy="2585323"/>
          </a:xfrm>
          <a:prstGeom prst="rect">
            <a:avLst/>
          </a:prstGeom>
          <a:noFill/>
        </p:spPr>
        <p:txBody>
          <a:bodyPr wrap="square">
            <a:spAutoFit/>
          </a:bodyPr>
          <a:lstStyle/>
          <a:p>
            <a:r>
              <a:rPr lang="es-MX" sz="1800" b="1" dirty="0">
                <a:latin typeface="+mn-lt"/>
              </a:rPr>
              <a:t>Ciclos económicos</a:t>
            </a:r>
          </a:p>
          <a:p>
            <a:endParaRPr lang="es-MX" sz="1800" b="1" dirty="0">
              <a:latin typeface="+mn-lt"/>
            </a:endParaRPr>
          </a:p>
          <a:p>
            <a:r>
              <a:rPr lang="es-MX" sz="1800" dirty="0">
                <a:latin typeface="+mn-lt"/>
              </a:rPr>
              <a:t>El ciclo económico afecta a las decisiones de inversión de depósitos a plazo.</a:t>
            </a:r>
          </a:p>
          <a:p>
            <a:endParaRPr lang="es-MX" sz="1800" dirty="0">
              <a:latin typeface="+mn-lt"/>
            </a:endParaRPr>
          </a:p>
          <a:p>
            <a:r>
              <a:rPr lang="es-MX" sz="1800" dirty="0">
                <a:latin typeface="+mn-lt"/>
              </a:rPr>
              <a:t>“Los ajustes de mercado no son inmediatos, existen rezagos en las tasas de interés de mercado. Se ha demostrado que en periodos de reducción de tasas, estas tienen efectos inmediatos sobre los depósitos a plazo, existiendo más flexibilidad, sin embargo, las tasas de los depósitos a plazo tienden a mostrar rigidez cuando las tasas de mercado están aumentando y los spread de los bancos tienden a hacerse más amplios.” (</a:t>
            </a:r>
            <a:r>
              <a:rPr lang="es-MX" sz="1800" dirty="0" err="1">
                <a:latin typeface="+mn-lt"/>
              </a:rPr>
              <a:t>Neumark</a:t>
            </a:r>
            <a:r>
              <a:rPr lang="es-MX" sz="1800" dirty="0">
                <a:latin typeface="+mn-lt"/>
              </a:rPr>
              <a:t> and </a:t>
            </a:r>
            <a:r>
              <a:rPr lang="es-MX" sz="1800" dirty="0" err="1">
                <a:latin typeface="+mn-lt"/>
              </a:rPr>
              <a:t>Shape</a:t>
            </a:r>
            <a:r>
              <a:rPr lang="es-MX" sz="1800" dirty="0">
                <a:latin typeface="+mn-lt"/>
              </a:rPr>
              <a:t> (1992); Kahn, </a:t>
            </a:r>
            <a:r>
              <a:rPr lang="es-MX" sz="1800" dirty="0" err="1">
                <a:latin typeface="+mn-lt"/>
              </a:rPr>
              <a:t>Pennacchi</a:t>
            </a:r>
            <a:r>
              <a:rPr lang="es-MX" sz="1800" dirty="0">
                <a:latin typeface="+mn-lt"/>
              </a:rPr>
              <a:t> and </a:t>
            </a:r>
            <a:r>
              <a:rPr lang="es-MX" sz="1800" dirty="0" err="1">
                <a:latin typeface="+mn-lt"/>
              </a:rPr>
              <a:t>Sopranzetti</a:t>
            </a:r>
            <a:r>
              <a:rPr lang="es-MX" sz="1800" dirty="0">
                <a:latin typeface="+mn-lt"/>
              </a:rPr>
              <a:t> (1996); </a:t>
            </a:r>
            <a:r>
              <a:rPr lang="es-MX" sz="1800" dirty="0" err="1">
                <a:latin typeface="+mn-lt"/>
              </a:rPr>
              <a:t>O’brien</a:t>
            </a:r>
            <a:r>
              <a:rPr lang="es-MX" sz="1800" dirty="0">
                <a:latin typeface="+mn-lt"/>
              </a:rPr>
              <a:t> (2000).</a:t>
            </a:r>
          </a:p>
        </p:txBody>
      </p:sp>
      <p:sp>
        <p:nvSpPr>
          <p:cNvPr id="12" name="CuadroTexto 11">
            <a:extLst>
              <a:ext uri="{FF2B5EF4-FFF2-40B4-BE49-F238E27FC236}">
                <a16:creationId xmlns:a16="http://schemas.microsoft.com/office/drawing/2014/main" id="{D2B23915-AA62-ADEB-C3F4-AE84B2B538A7}"/>
              </a:ext>
            </a:extLst>
          </p:cNvPr>
          <p:cNvSpPr txBox="1"/>
          <p:nvPr/>
        </p:nvSpPr>
        <p:spPr>
          <a:xfrm>
            <a:off x="7326727" y="4990829"/>
            <a:ext cx="4230273" cy="1200329"/>
          </a:xfrm>
          <a:prstGeom prst="rect">
            <a:avLst/>
          </a:prstGeom>
          <a:noFill/>
        </p:spPr>
        <p:txBody>
          <a:bodyPr wrap="square">
            <a:spAutoFit/>
          </a:bodyPr>
          <a:lstStyle/>
          <a:p>
            <a:r>
              <a:rPr lang="es-CL" dirty="0"/>
              <a:t>La TPM es una medida que toma el Banco Central para regular la inflación y llevar a un ajuste de equilibrio a la actividad económica </a:t>
            </a:r>
          </a:p>
        </p:txBody>
      </p:sp>
    </p:spTree>
    <p:extLst>
      <p:ext uri="{BB962C8B-B14F-4D97-AF65-F5344CB8AC3E}">
        <p14:creationId xmlns:p14="http://schemas.microsoft.com/office/powerpoint/2010/main" val="2111270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21</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CL" sz="2900" b="1" dirty="0"/>
              <a:t>Fenómenos macroeconómicos</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4">
            <a:extLst>
              <a:ext uri="{FF2B5EF4-FFF2-40B4-BE49-F238E27FC236}">
                <a16:creationId xmlns:a16="http://schemas.microsoft.com/office/drawing/2014/main" id="{D5DA3D9E-4795-A684-6C8A-808F102FFB8B}"/>
              </a:ext>
            </a:extLst>
          </p:cNvPr>
          <p:cNvSpPr/>
          <p:nvPr/>
        </p:nvSpPr>
        <p:spPr>
          <a:xfrm>
            <a:off x="292802" y="935028"/>
            <a:ext cx="11592000" cy="2585323"/>
          </a:xfrm>
          <a:prstGeom prst="rect">
            <a:avLst/>
          </a:prstGeom>
          <a:noFill/>
        </p:spPr>
        <p:txBody>
          <a:bodyPr wrap="square">
            <a:spAutoFit/>
          </a:bodyPr>
          <a:lstStyle/>
          <a:p>
            <a:r>
              <a:rPr lang="es-MX" sz="1800" dirty="0">
                <a:latin typeface="+mn-lt"/>
              </a:rPr>
              <a:t>Es posible hacer una regresión (lineal o polinomial) que considere las variables que más deberían influir en la demanda de depósitos, y por tanto que pueden tener un efecto en la caída de su tasa para predecir así su movimiento. Aquí pueden tomarse elementos macroeconómicos que tengan que ver con la variable ingreso de las personas (o crecimiento económico) como puede ser el PIB, la tasa de política monetaria (TPM), agregados monetarios (M1, M2) y muchas otras variables incidentes a nivel macro y también elementos de cada banco, como puede ser la tasa de captación del mismo.</a:t>
            </a:r>
          </a:p>
          <a:p>
            <a:pPr marL="285750" indent="-285750">
              <a:buFont typeface="Arial" panose="020B0604020202020204" pitchFamily="34" charset="0"/>
              <a:buChar char="•"/>
            </a:pPr>
            <a:endParaRPr lang="es-MX" sz="1800" dirty="0">
              <a:latin typeface="+mn-lt"/>
            </a:endParaRPr>
          </a:p>
          <a:p>
            <a:pPr marL="285750" indent="-285750">
              <a:buFont typeface="Arial" panose="020B0604020202020204" pitchFamily="34" charset="0"/>
              <a:buChar char="•"/>
            </a:pPr>
            <a:r>
              <a:rPr lang="es-MX" sz="1800" dirty="0">
                <a:latin typeface="+mn-lt"/>
              </a:rPr>
              <a:t>Por ejemplo: </a:t>
            </a:r>
          </a:p>
          <a:p>
            <a:pPr marL="285750" indent="-285750">
              <a:buFont typeface="Arial" panose="020B0604020202020204" pitchFamily="34" charset="0"/>
              <a:buChar char="•"/>
            </a:pPr>
            <a:endParaRPr lang="es-MX" sz="1800" dirty="0">
              <a:latin typeface="+mn-lt"/>
            </a:endParaRPr>
          </a:p>
          <a:p>
            <a:r>
              <a:rPr lang="es-MX" sz="1800" b="1" dirty="0">
                <a:latin typeface="+mn-lt"/>
              </a:rPr>
              <a:t>Reg. Lineal DAP: </a:t>
            </a:r>
            <a:r>
              <a:rPr lang="es-MX" sz="1800" b="1" i="1" kern="100" dirty="0" err="1">
                <a:effectLst/>
                <a:latin typeface="Calibri" panose="020F0502020204030204" pitchFamily="34" charset="0"/>
                <a:ea typeface="Calibri" panose="020F0502020204030204" pitchFamily="34" charset="0"/>
                <a:cs typeface="Times New Roman" panose="02020603050405020304" pitchFamily="18" charset="0"/>
              </a:rPr>
              <a:t>alfa+beta</a:t>
            </a:r>
            <a:r>
              <a:rPr lang="es-MX" sz="1800" b="1" i="1" kern="100" dirty="0">
                <a:effectLst/>
                <a:latin typeface="Calibri" panose="020F0502020204030204" pitchFamily="34" charset="0"/>
                <a:ea typeface="Calibri" panose="020F0502020204030204" pitchFamily="34" charset="0"/>
                <a:cs typeface="Times New Roman" panose="02020603050405020304" pitchFamily="18" charset="0"/>
              </a:rPr>
              <a:t>*</a:t>
            </a:r>
            <a:r>
              <a:rPr lang="es-MX" b="1" i="1" kern="100" dirty="0" err="1">
                <a:latin typeface="Calibri" panose="020F0502020204030204" pitchFamily="34" charset="0"/>
                <a:ea typeface="Calibri" panose="020F0502020204030204" pitchFamily="34" charset="0"/>
                <a:cs typeface="Times New Roman" panose="02020603050405020304" pitchFamily="18" charset="0"/>
              </a:rPr>
              <a:t>TPM</a:t>
            </a:r>
            <a:r>
              <a:rPr lang="es-MX" sz="1800" b="1" i="1" kern="100" dirty="0" err="1">
                <a:effectLst/>
                <a:latin typeface="Calibri" panose="020F0502020204030204" pitchFamily="34" charset="0"/>
                <a:ea typeface="Calibri" panose="020F0502020204030204" pitchFamily="34" charset="0"/>
                <a:cs typeface="Times New Roman" panose="02020603050405020304" pitchFamily="18" charset="0"/>
              </a:rPr>
              <a:t>+gamma</a:t>
            </a:r>
            <a:r>
              <a:rPr lang="es-MX" sz="1800" b="1" i="1" kern="100" dirty="0">
                <a:effectLst/>
                <a:latin typeface="Calibri" panose="020F0502020204030204" pitchFamily="34" charset="0"/>
                <a:ea typeface="Calibri" panose="020F0502020204030204" pitchFamily="34" charset="0"/>
                <a:cs typeface="Times New Roman" panose="02020603050405020304" pitchFamily="18" charset="0"/>
              </a:rPr>
              <a:t>*</a:t>
            </a:r>
            <a:r>
              <a:rPr lang="es-MX" b="1" i="1" kern="100" dirty="0">
                <a:latin typeface="Calibri" panose="020F0502020204030204" pitchFamily="34" charset="0"/>
                <a:ea typeface="Calibri" panose="020F0502020204030204" pitchFamily="34" charset="0"/>
                <a:cs typeface="Times New Roman" panose="02020603050405020304" pitchFamily="18" charset="0"/>
              </a:rPr>
              <a:t>PIB</a:t>
            </a:r>
            <a:endParaRPr lang="es-CL" sz="1800" b="1" i="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D9802955-9174-BF76-C353-1E0569390D0E}"/>
              </a:ext>
            </a:extLst>
          </p:cNvPr>
          <p:cNvSpPr txBox="1"/>
          <p:nvPr/>
        </p:nvSpPr>
        <p:spPr>
          <a:xfrm>
            <a:off x="292800" y="4551234"/>
            <a:ext cx="11264199" cy="646331"/>
          </a:xfrm>
          <a:prstGeom prst="rect">
            <a:avLst/>
          </a:prstGeom>
          <a:noFill/>
        </p:spPr>
        <p:txBody>
          <a:bodyPr wrap="square">
            <a:spAutoFit/>
          </a:bodyPr>
          <a:lstStyle/>
          <a:p>
            <a:r>
              <a:rPr lang="es-MX" sz="1800" dirty="0">
                <a:latin typeface="+mn-lt"/>
              </a:rPr>
              <a:t>Un indicativo de bancos que podrían quebrar (condición necesaria, pero no suficiente): aquellos que suben su tasa de captación-</a:t>
            </a:r>
            <a:r>
              <a:rPr lang="es-MX" sz="1800" dirty="0" err="1">
                <a:latin typeface="+mn-lt"/>
              </a:rPr>
              <a:t>tpm</a:t>
            </a:r>
            <a:r>
              <a:rPr lang="es-MX" sz="1800" dirty="0">
                <a:latin typeface="+mn-lt"/>
              </a:rPr>
              <a:t>, tienen menor spread por problemas de liquidez, pagan más que sus depósitos </a:t>
            </a:r>
            <a:endParaRPr lang="es-CL" dirty="0"/>
          </a:p>
        </p:txBody>
      </p:sp>
    </p:spTree>
    <p:extLst>
      <p:ext uri="{BB962C8B-B14F-4D97-AF65-F5344CB8AC3E}">
        <p14:creationId xmlns:p14="http://schemas.microsoft.com/office/powerpoint/2010/main" val="1118036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339098E-5F1E-4ABF-B0CA-08C78FB90DF6}"/>
              </a:ext>
            </a:extLst>
          </p:cNvPr>
          <p:cNvSpPr/>
          <p:nvPr/>
        </p:nvSpPr>
        <p:spPr>
          <a:xfrm>
            <a:off x="7909089" y="5522129"/>
            <a:ext cx="4282911" cy="1381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5" name="Rectángulo 4">
            <a:extLst>
              <a:ext uri="{FF2B5EF4-FFF2-40B4-BE49-F238E27FC236}">
                <a16:creationId xmlns:a16="http://schemas.microsoft.com/office/drawing/2014/main" id="{3A98FF2A-1997-4ECC-A375-6FBCA043B161}"/>
              </a:ext>
            </a:extLst>
          </p:cNvPr>
          <p:cNvSpPr/>
          <p:nvPr/>
        </p:nvSpPr>
        <p:spPr>
          <a:xfrm>
            <a:off x="478465" y="6198782"/>
            <a:ext cx="2711302" cy="62427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1" name="Rectángulo"/>
          <p:cNvSpPr/>
          <p:nvPr/>
        </p:nvSpPr>
        <p:spPr>
          <a:xfrm>
            <a:off x="209550" y="162388"/>
            <a:ext cx="11772900" cy="6514173"/>
          </a:xfrm>
          <a:prstGeom prst="rect">
            <a:avLst/>
          </a:prstGeom>
          <a:solidFill>
            <a:srgbClr val="333E48"/>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D5D5D5"/>
                </a:solidFill>
                <a:latin typeface="+mn-lt"/>
                <a:ea typeface="+mn-ea"/>
                <a:cs typeface="+mn-cs"/>
                <a:sym typeface="Helvetica Neue Medium"/>
              </a:defRPr>
            </a:pPr>
            <a:endParaRPr kumimoji="0" sz="1600" b="0" i="0" u="none" strike="noStrike" kern="1200" cap="none" spc="0" normalizeH="0" baseline="0" noProof="0" dirty="0">
              <a:ln>
                <a:noFill/>
              </a:ln>
              <a:solidFill>
                <a:srgbClr val="D5D5D5"/>
              </a:solidFill>
              <a:effectLst/>
              <a:uLnTx/>
              <a:uFillTx/>
              <a:latin typeface="Calibri"/>
              <a:ea typeface="+mn-ea"/>
              <a:cs typeface="+mn-cs"/>
              <a:sym typeface="Helvetica Neue Medium"/>
            </a:endParaRPr>
          </a:p>
        </p:txBody>
      </p:sp>
      <p:cxnSp>
        <p:nvCxnSpPr>
          <p:cNvPr id="3" name="Conector recto 2">
            <a:extLst>
              <a:ext uri="{FF2B5EF4-FFF2-40B4-BE49-F238E27FC236}">
                <a16:creationId xmlns:a16="http://schemas.microsoft.com/office/drawing/2014/main" id="{CFCBC593-B3CC-479B-A906-13935BCC5FD7}"/>
              </a:ext>
            </a:extLst>
          </p:cNvPr>
          <p:cNvCxnSpPr>
            <a:cxnSpLocks/>
          </p:cNvCxnSpPr>
          <p:nvPr/>
        </p:nvCxnSpPr>
        <p:spPr>
          <a:xfrm>
            <a:off x="478465" y="697832"/>
            <a:ext cx="1128841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0" name="Título 1">
            <a:extLst>
              <a:ext uri="{FF2B5EF4-FFF2-40B4-BE49-F238E27FC236}">
                <a16:creationId xmlns:a16="http://schemas.microsoft.com/office/drawing/2014/main" id="{8463A3F3-3A07-40AD-BD2C-DABCE90D2E37}"/>
              </a:ext>
            </a:extLst>
          </p:cNvPr>
          <p:cNvSpPr txBox="1">
            <a:spLocks/>
          </p:cNvSpPr>
          <p:nvPr/>
        </p:nvSpPr>
        <p:spPr>
          <a:xfrm>
            <a:off x="565209" y="34940"/>
            <a:ext cx="11304235" cy="744537"/>
          </a:xfrm>
          <a:prstGeom prst="rect">
            <a:avLst/>
          </a:prstGeom>
        </p:spPr>
        <p:txBody>
          <a:bodyPr vert="horz" lIns="91440" tIns="45720" rIns="91440" bIns="45720" rtlCol="0" anchor="ctr">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0" marR="0" lvl="0" indent="0" algn="r" defTabSz="609585" rtl="0" eaLnBrk="1" fontAlgn="auto" latinLnBrk="0" hangingPunct="1">
              <a:lnSpc>
                <a:spcPct val="100000"/>
              </a:lnSpc>
              <a:spcBef>
                <a:spcPct val="0"/>
              </a:spcBef>
              <a:spcAft>
                <a:spcPts val="0"/>
              </a:spcAft>
              <a:buClrTx/>
              <a:buSzTx/>
              <a:buFontTx/>
              <a:buNone/>
              <a:tabLst/>
              <a:defRPr/>
            </a:pPr>
            <a:r>
              <a:rPr kumimoji="0" lang="es-CL" sz="24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Tabla de Contenidos</a:t>
            </a:r>
          </a:p>
        </p:txBody>
      </p:sp>
      <p:sp>
        <p:nvSpPr>
          <p:cNvPr id="12" name="2 Marcador de contenido">
            <a:extLst>
              <a:ext uri="{FF2B5EF4-FFF2-40B4-BE49-F238E27FC236}">
                <a16:creationId xmlns:a16="http://schemas.microsoft.com/office/drawing/2014/main" id="{DF3FF88E-4F98-4E3C-93DA-58C42EF39690}"/>
              </a:ext>
            </a:extLst>
          </p:cNvPr>
          <p:cNvSpPr>
            <a:spLocks noGrp="1"/>
          </p:cNvSpPr>
          <p:nvPr/>
        </p:nvSpPr>
        <p:spPr bwMode="auto">
          <a:xfrm>
            <a:off x="3556933" y="1036683"/>
            <a:ext cx="8229600" cy="49865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2000" kern="1200">
                <a:solidFill>
                  <a:schemeClr val="tx1"/>
                </a:solidFill>
                <a:latin typeface="Century Gothic" pitchFamily="34" charset="0"/>
                <a:ea typeface="+mn-ea"/>
                <a:cs typeface="+mn-cs"/>
              </a:defRPr>
            </a:lvl1pPr>
            <a:lvl2pPr marL="742950" indent="-285750" algn="l" rtl="0" fontAlgn="base">
              <a:spcBef>
                <a:spcPct val="20000"/>
              </a:spcBef>
              <a:spcAft>
                <a:spcPct val="0"/>
              </a:spcAft>
              <a:buFont typeface="Arial" charset="0"/>
              <a:buChar char="–"/>
              <a:defRPr sz="1800" kern="1200">
                <a:solidFill>
                  <a:schemeClr val="tx1"/>
                </a:solidFill>
                <a:latin typeface="Century Gothic" pitchFamily="34" charset="0"/>
                <a:ea typeface="+mn-ea"/>
                <a:cs typeface="+mn-cs"/>
              </a:defRPr>
            </a:lvl2pPr>
            <a:lvl3pPr marL="1143000" indent="-228600" algn="l" rtl="0" fontAlgn="base">
              <a:spcBef>
                <a:spcPct val="20000"/>
              </a:spcBef>
              <a:spcAft>
                <a:spcPct val="0"/>
              </a:spcAft>
              <a:buFont typeface="Arial" charset="0"/>
              <a:buChar char="•"/>
              <a:defRPr sz="1600" kern="1200">
                <a:solidFill>
                  <a:schemeClr val="tx1"/>
                </a:solidFill>
                <a:latin typeface="Century Gothic" pitchFamily="34" charset="0"/>
                <a:ea typeface="+mn-ea"/>
                <a:cs typeface="+mn-cs"/>
              </a:defRPr>
            </a:lvl3pPr>
            <a:lvl4pPr marL="16002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4pPr>
            <a:lvl5pPr marL="20574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s-CL" sz="1800" dirty="0">
                <a:solidFill>
                  <a:prstClr val="white"/>
                </a:solidFill>
                <a:latin typeface="Arial" panose="020B0604020202020204" pitchFamily="34" charset="0"/>
                <a:cs typeface="Arial" panose="020B0604020202020204" pitchFamily="34" charset="0"/>
              </a:rPr>
              <a:t>Descripción y contexto del problema</a:t>
            </a:r>
          </a:p>
          <a:p>
            <a:pPr marL="0" indent="0">
              <a:buNone/>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prstClr val="white"/>
                </a:solidFill>
                <a:latin typeface="Arial" panose="020B0604020202020204" pitchFamily="34" charset="0"/>
                <a:cs typeface="Arial" panose="020B0604020202020204" pitchFamily="34" charset="0"/>
              </a:rPr>
              <a:t>¿Qué dice la literatura?</a:t>
            </a:r>
          </a:p>
          <a:p>
            <a:pPr marL="0" indent="0">
              <a:buNone/>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Definiciones específicas del problema</a:t>
            </a:r>
          </a:p>
          <a:p>
            <a:pPr>
              <a:defRPr/>
            </a:pPr>
            <a:endParaRPr lang="es-CL" sz="1800" b="1" dirty="0">
              <a:solidFill>
                <a:schemeClr val="bg1"/>
              </a:solidFill>
              <a:latin typeface="Arial" panose="020B0604020202020204" pitchFamily="34" charset="0"/>
              <a:cs typeface="Arial" panose="020B0604020202020204" pitchFamily="34" charset="0"/>
            </a:endParaRP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b="1" dirty="0">
                <a:solidFill>
                  <a:schemeClr val="bg1"/>
                </a:solidFill>
                <a:latin typeface="Arial" panose="020B0604020202020204" pitchFamily="34" charset="0"/>
                <a:cs typeface="Arial" panose="020B0604020202020204" pitchFamily="34" charset="0"/>
              </a:rPr>
              <a:t>Modelamientos propuestos</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Levantamiento de data</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Proyecto estudiantil</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marL="0" lvl="0" indent="0">
              <a:buNone/>
              <a:defRPr/>
            </a:pPr>
            <a:endParaRPr lang="es-CL" sz="1800" b="1" dirty="0">
              <a:solidFill>
                <a:prstClr val="white"/>
              </a:solidFill>
              <a:latin typeface="Arial" panose="020B0604020202020204" pitchFamily="34" charset="0"/>
              <a:cs typeface="Arial" panose="020B0604020202020204" pitchFamily="34" charset="0"/>
            </a:endParaRPr>
          </a:p>
          <a:p>
            <a:pPr lvl="0">
              <a:defRPr/>
            </a:pPr>
            <a:endParaRPr lang="es-CL" sz="1800" b="1" dirty="0">
              <a:solidFill>
                <a:prstClr val="white"/>
              </a:solidFill>
              <a:latin typeface="Arial" panose="020B0604020202020204" pitchFamily="34" charset="0"/>
              <a:cs typeface="Arial" panose="020B0604020202020204" pitchFamily="34" charset="0"/>
            </a:endParaRPr>
          </a:p>
        </p:txBody>
      </p:sp>
      <p:sp>
        <p:nvSpPr>
          <p:cNvPr id="13" name="Flecha: cheurón 12">
            <a:extLst>
              <a:ext uri="{FF2B5EF4-FFF2-40B4-BE49-F238E27FC236}">
                <a16:creationId xmlns:a16="http://schemas.microsoft.com/office/drawing/2014/main" id="{0AF4512E-69CB-4936-AB89-47C80C527E3F}"/>
              </a:ext>
            </a:extLst>
          </p:cNvPr>
          <p:cNvSpPr/>
          <p:nvPr/>
        </p:nvSpPr>
        <p:spPr>
          <a:xfrm>
            <a:off x="3180652" y="3429000"/>
            <a:ext cx="360727" cy="226502"/>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chemeClr val="tx1"/>
              </a:solidFill>
            </a:endParaRPr>
          </a:p>
        </p:txBody>
      </p:sp>
    </p:spTree>
    <p:extLst>
      <p:ext uri="{BB962C8B-B14F-4D97-AF65-F5344CB8AC3E}">
        <p14:creationId xmlns:p14="http://schemas.microsoft.com/office/powerpoint/2010/main" val="204761189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23</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CL" sz="2900" b="1" dirty="0"/>
              <a:t>Posibles Modelamientos</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33" name="Rectángulo 4">
            <a:extLst>
              <a:ext uri="{FF2B5EF4-FFF2-40B4-BE49-F238E27FC236}">
                <a16:creationId xmlns:a16="http://schemas.microsoft.com/office/drawing/2014/main" id="{57D1181B-08D3-4237-8B3E-06DBE78B576E}"/>
              </a:ext>
            </a:extLst>
          </p:cNvPr>
          <p:cNvSpPr/>
          <p:nvPr/>
        </p:nvSpPr>
        <p:spPr>
          <a:xfrm>
            <a:off x="292801" y="920202"/>
            <a:ext cx="11591999" cy="1477328"/>
          </a:xfrm>
          <a:prstGeom prst="rect">
            <a:avLst/>
          </a:prstGeom>
          <a:noFill/>
        </p:spPr>
        <p:txBody>
          <a:bodyPr wrap="square">
            <a:spAutoFit/>
          </a:bodyPr>
          <a:lstStyle/>
          <a:p>
            <a:pPr algn="just" fontAlgn="b"/>
            <a:r>
              <a:rPr lang="es-CL" dirty="0">
                <a:cs typeface="Arial" panose="020B0604020202020204" pitchFamily="34" charset="0"/>
              </a:rPr>
              <a:t>Resulta interesante el ver el problema sistémico como una </a:t>
            </a:r>
            <a:r>
              <a:rPr lang="es-CL" b="1" dirty="0">
                <a:cs typeface="Arial" panose="020B0604020202020204" pitchFamily="34" charset="0"/>
              </a:rPr>
              <a:t>red de grafos</a:t>
            </a:r>
            <a:r>
              <a:rPr lang="es-CL" dirty="0">
                <a:cs typeface="Arial" panose="020B0604020202020204" pitchFamily="34" charset="0"/>
              </a:rPr>
              <a:t>, donde cada banco corresponde a un nodo (con su data de personas) y los arcos a los flujos que se realizan entre bancos y el Banco Central con ellos. Además, como no necesariamente se mantiene el flujo, ya que habrían pérdidas en el sistema, es necesario agregar un sumidero, que contemplaría el consumo del mismo de parte de las personas y otro sumidero referente a la decisión de extraer dinero para hacer alguna inversión.</a:t>
            </a:r>
          </a:p>
        </p:txBody>
      </p:sp>
      <p:sp>
        <p:nvSpPr>
          <p:cNvPr id="4" name="Elipse 3">
            <a:extLst>
              <a:ext uri="{FF2B5EF4-FFF2-40B4-BE49-F238E27FC236}">
                <a16:creationId xmlns:a16="http://schemas.microsoft.com/office/drawing/2014/main" id="{55D7B9EA-48B5-6152-4ED5-06C3505D4AD7}"/>
              </a:ext>
            </a:extLst>
          </p:cNvPr>
          <p:cNvSpPr/>
          <p:nvPr/>
        </p:nvSpPr>
        <p:spPr>
          <a:xfrm>
            <a:off x="4993924" y="2677245"/>
            <a:ext cx="342900" cy="3333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Elipse 4">
            <a:extLst>
              <a:ext uri="{FF2B5EF4-FFF2-40B4-BE49-F238E27FC236}">
                <a16:creationId xmlns:a16="http://schemas.microsoft.com/office/drawing/2014/main" id="{3F744AD1-6D17-FDA3-FFD1-E8219D47FA9B}"/>
              </a:ext>
            </a:extLst>
          </p:cNvPr>
          <p:cNvSpPr/>
          <p:nvPr/>
        </p:nvSpPr>
        <p:spPr>
          <a:xfrm>
            <a:off x="4993924" y="4104479"/>
            <a:ext cx="342900" cy="3333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Elipse 5">
            <a:extLst>
              <a:ext uri="{FF2B5EF4-FFF2-40B4-BE49-F238E27FC236}">
                <a16:creationId xmlns:a16="http://schemas.microsoft.com/office/drawing/2014/main" id="{8894CBF8-2A2D-C1B7-912E-5CDAE61D2C52}"/>
              </a:ext>
            </a:extLst>
          </p:cNvPr>
          <p:cNvSpPr/>
          <p:nvPr/>
        </p:nvSpPr>
        <p:spPr>
          <a:xfrm>
            <a:off x="6179472" y="2677245"/>
            <a:ext cx="342900" cy="3333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Elipse 6">
            <a:extLst>
              <a:ext uri="{FF2B5EF4-FFF2-40B4-BE49-F238E27FC236}">
                <a16:creationId xmlns:a16="http://schemas.microsoft.com/office/drawing/2014/main" id="{480813E9-16BE-5EE6-5E36-54E3E29FBED9}"/>
              </a:ext>
            </a:extLst>
          </p:cNvPr>
          <p:cNvSpPr/>
          <p:nvPr/>
        </p:nvSpPr>
        <p:spPr>
          <a:xfrm>
            <a:off x="6179472" y="4104479"/>
            <a:ext cx="342900" cy="3333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Elipse 8">
            <a:extLst>
              <a:ext uri="{FF2B5EF4-FFF2-40B4-BE49-F238E27FC236}">
                <a16:creationId xmlns:a16="http://schemas.microsoft.com/office/drawing/2014/main" id="{676D378A-9545-20D1-E095-74E82DA8F686}"/>
              </a:ext>
            </a:extLst>
          </p:cNvPr>
          <p:cNvSpPr/>
          <p:nvPr/>
        </p:nvSpPr>
        <p:spPr>
          <a:xfrm>
            <a:off x="3572107" y="3429082"/>
            <a:ext cx="342900" cy="33337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L"/>
          </a:p>
        </p:txBody>
      </p:sp>
      <p:sp>
        <p:nvSpPr>
          <p:cNvPr id="11" name="Elipse 10">
            <a:extLst>
              <a:ext uri="{FF2B5EF4-FFF2-40B4-BE49-F238E27FC236}">
                <a16:creationId xmlns:a16="http://schemas.microsoft.com/office/drawing/2014/main" id="{182E4697-4E8F-EB7B-845D-01F4B2ECD4EE}"/>
              </a:ext>
            </a:extLst>
          </p:cNvPr>
          <p:cNvSpPr/>
          <p:nvPr/>
        </p:nvSpPr>
        <p:spPr>
          <a:xfrm>
            <a:off x="7727455" y="2789988"/>
            <a:ext cx="342900" cy="333375"/>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CL" dirty="0"/>
          </a:p>
        </p:txBody>
      </p:sp>
      <p:cxnSp>
        <p:nvCxnSpPr>
          <p:cNvPr id="43" name="Conector recto de flecha 42">
            <a:extLst>
              <a:ext uri="{FF2B5EF4-FFF2-40B4-BE49-F238E27FC236}">
                <a16:creationId xmlns:a16="http://schemas.microsoft.com/office/drawing/2014/main" id="{369BA3E6-4E49-EA92-AD8A-96EF006409E2}"/>
              </a:ext>
            </a:extLst>
          </p:cNvPr>
          <p:cNvCxnSpPr>
            <a:cxnSpLocks/>
            <a:stCxn id="9" idx="5"/>
            <a:endCxn id="5" idx="2"/>
          </p:cNvCxnSpPr>
          <p:nvPr/>
        </p:nvCxnSpPr>
        <p:spPr>
          <a:xfrm>
            <a:off x="3864790" y="3713635"/>
            <a:ext cx="1129134" cy="5575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6" name="Conector recto de flecha 45">
            <a:extLst>
              <a:ext uri="{FF2B5EF4-FFF2-40B4-BE49-F238E27FC236}">
                <a16:creationId xmlns:a16="http://schemas.microsoft.com/office/drawing/2014/main" id="{FD3122C3-C229-D09E-20EA-EC3F1EC06EF8}"/>
              </a:ext>
            </a:extLst>
          </p:cNvPr>
          <p:cNvCxnSpPr>
            <a:cxnSpLocks/>
            <a:stCxn id="9" idx="6"/>
            <a:endCxn id="7" idx="1"/>
          </p:cNvCxnSpPr>
          <p:nvPr/>
        </p:nvCxnSpPr>
        <p:spPr>
          <a:xfrm>
            <a:off x="3915007" y="3595770"/>
            <a:ext cx="2314682" cy="5575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Conector recto de flecha 48">
            <a:extLst>
              <a:ext uri="{FF2B5EF4-FFF2-40B4-BE49-F238E27FC236}">
                <a16:creationId xmlns:a16="http://schemas.microsoft.com/office/drawing/2014/main" id="{4E37B307-50A0-F04F-388F-B6FADE9E635A}"/>
              </a:ext>
            </a:extLst>
          </p:cNvPr>
          <p:cNvCxnSpPr>
            <a:cxnSpLocks/>
            <a:stCxn id="9" idx="6"/>
            <a:endCxn id="6" idx="3"/>
          </p:cNvCxnSpPr>
          <p:nvPr/>
        </p:nvCxnSpPr>
        <p:spPr>
          <a:xfrm flipV="1">
            <a:off x="3915007" y="2961798"/>
            <a:ext cx="2314682" cy="6339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2" name="Conector recto de flecha 51">
            <a:extLst>
              <a:ext uri="{FF2B5EF4-FFF2-40B4-BE49-F238E27FC236}">
                <a16:creationId xmlns:a16="http://schemas.microsoft.com/office/drawing/2014/main" id="{F27508A3-9D85-BEED-7FDF-6E33FE84EEFF}"/>
              </a:ext>
            </a:extLst>
          </p:cNvPr>
          <p:cNvCxnSpPr>
            <a:cxnSpLocks/>
            <a:stCxn id="9" idx="7"/>
            <a:endCxn id="4" idx="2"/>
          </p:cNvCxnSpPr>
          <p:nvPr/>
        </p:nvCxnSpPr>
        <p:spPr>
          <a:xfrm flipV="1">
            <a:off x="3864790" y="2843933"/>
            <a:ext cx="1129134" cy="63397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6" name="CuadroTexto 55">
            <a:extLst>
              <a:ext uri="{FF2B5EF4-FFF2-40B4-BE49-F238E27FC236}">
                <a16:creationId xmlns:a16="http://schemas.microsoft.com/office/drawing/2014/main" id="{ED7CCC95-6792-AC8D-F822-334FA534AC74}"/>
              </a:ext>
            </a:extLst>
          </p:cNvPr>
          <p:cNvSpPr txBox="1"/>
          <p:nvPr/>
        </p:nvSpPr>
        <p:spPr>
          <a:xfrm>
            <a:off x="2645379" y="2956676"/>
            <a:ext cx="1542025" cy="307777"/>
          </a:xfrm>
          <a:prstGeom prst="rect">
            <a:avLst/>
          </a:prstGeom>
          <a:noFill/>
        </p:spPr>
        <p:txBody>
          <a:bodyPr wrap="none" rtlCol="0">
            <a:spAutoFit/>
          </a:bodyPr>
          <a:lstStyle/>
          <a:p>
            <a:pPr marL="182563" indent="-182563" algn="just">
              <a:spcAft>
                <a:spcPts val="600"/>
              </a:spcAft>
            </a:pPr>
            <a:r>
              <a:rPr lang="es-MX" sz="1400" dirty="0">
                <a:solidFill>
                  <a:srgbClr val="4D4D4D"/>
                </a:solidFill>
                <a:latin typeface="Euclid Square Bold"/>
              </a:rPr>
              <a:t>Banco Central (BC)</a:t>
            </a:r>
            <a:endParaRPr lang="es-CL" sz="1400" dirty="0">
              <a:solidFill>
                <a:srgbClr val="4D4D4D"/>
              </a:solidFill>
              <a:latin typeface="Euclid Square Bold"/>
            </a:endParaRPr>
          </a:p>
        </p:txBody>
      </p:sp>
      <p:sp>
        <p:nvSpPr>
          <p:cNvPr id="57" name="CuadroTexto 56">
            <a:extLst>
              <a:ext uri="{FF2B5EF4-FFF2-40B4-BE49-F238E27FC236}">
                <a16:creationId xmlns:a16="http://schemas.microsoft.com/office/drawing/2014/main" id="{F2BC8668-F617-E1B4-4313-077B901A6452}"/>
              </a:ext>
            </a:extLst>
          </p:cNvPr>
          <p:cNvSpPr txBox="1"/>
          <p:nvPr/>
        </p:nvSpPr>
        <p:spPr>
          <a:xfrm>
            <a:off x="4783634" y="4389032"/>
            <a:ext cx="763479" cy="307777"/>
          </a:xfrm>
          <a:prstGeom prst="rect">
            <a:avLst/>
          </a:prstGeom>
          <a:noFill/>
        </p:spPr>
        <p:txBody>
          <a:bodyPr wrap="none" rtlCol="0">
            <a:spAutoFit/>
          </a:bodyPr>
          <a:lstStyle/>
          <a:p>
            <a:pPr marL="182563" indent="-182563" algn="just">
              <a:spcAft>
                <a:spcPts val="600"/>
              </a:spcAft>
            </a:pPr>
            <a:r>
              <a:rPr lang="es-MX" sz="1400" dirty="0">
                <a:solidFill>
                  <a:srgbClr val="4D4D4D"/>
                </a:solidFill>
                <a:latin typeface="Euclid Square Bold"/>
              </a:rPr>
              <a:t>Banco 1</a:t>
            </a:r>
            <a:endParaRPr lang="es-CL" sz="1400" dirty="0">
              <a:solidFill>
                <a:srgbClr val="4D4D4D"/>
              </a:solidFill>
              <a:latin typeface="Euclid Square Bold"/>
            </a:endParaRPr>
          </a:p>
        </p:txBody>
      </p:sp>
      <p:sp>
        <p:nvSpPr>
          <p:cNvPr id="59" name="CuadroTexto 58">
            <a:extLst>
              <a:ext uri="{FF2B5EF4-FFF2-40B4-BE49-F238E27FC236}">
                <a16:creationId xmlns:a16="http://schemas.microsoft.com/office/drawing/2014/main" id="{75FABEA5-C6DF-D797-F3DB-0AB2A22021E3}"/>
              </a:ext>
            </a:extLst>
          </p:cNvPr>
          <p:cNvSpPr txBox="1"/>
          <p:nvPr/>
        </p:nvSpPr>
        <p:spPr>
          <a:xfrm>
            <a:off x="4795753" y="2320778"/>
            <a:ext cx="763479" cy="307777"/>
          </a:xfrm>
          <a:prstGeom prst="rect">
            <a:avLst/>
          </a:prstGeom>
          <a:noFill/>
        </p:spPr>
        <p:txBody>
          <a:bodyPr wrap="none" rtlCol="0">
            <a:spAutoFit/>
          </a:bodyPr>
          <a:lstStyle/>
          <a:p>
            <a:pPr marL="182563" indent="-182563" algn="just">
              <a:spcAft>
                <a:spcPts val="600"/>
              </a:spcAft>
            </a:pPr>
            <a:r>
              <a:rPr lang="es-MX" sz="1400" dirty="0">
                <a:solidFill>
                  <a:srgbClr val="4D4D4D"/>
                </a:solidFill>
                <a:latin typeface="Euclid Square Bold"/>
              </a:rPr>
              <a:t>Banco 2</a:t>
            </a:r>
            <a:endParaRPr lang="es-CL" sz="1400" dirty="0">
              <a:solidFill>
                <a:srgbClr val="4D4D4D"/>
              </a:solidFill>
              <a:latin typeface="Euclid Square Bold"/>
            </a:endParaRPr>
          </a:p>
        </p:txBody>
      </p:sp>
      <p:sp>
        <p:nvSpPr>
          <p:cNvPr id="60" name="CuadroTexto 59">
            <a:extLst>
              <a:ext uri="{FF2B5EF4-FFF2-40B4-BE49-F238E27FC236}">
                <a16:creationId xmlns:a16="http://schemas.microsoft.com/office/drawing/2014/main" id="{2EA1071E-2443-FB3A-08D7-38C703A2106D}"/>
              </a:ext>
            </a:extLst>
          </p:cNvPr>
          <p:cNvSpPr txBox="1"/>
          <p:nvPr/>
        </p:nvSpPr>
        <p:spPr>
          <a:xfrm>
            <a:off x="6034001" y="4389032"/>
            <a:ext cx="763479" cy="307777"/>
          </a:xfrm>
          <a:prstGeom prst="rect">
            <a:avLst/>
          </a:prstGeom>
          <a:noFill/>
        </p:spPr>
        <p:txBody>
          <a:bodyPr wrap="none" rtlCol="0">
            <a:spAutoFit/>
          </a:bodyPr>
          <a:lstStyle/>
          <a:p>
            <a:pPr marL="182563" indent="-182563" algn="just">
              <a:spcAft>
                <a:spcPts val="600"/>
              </a:spcAft>
            </a:pPr>
            <a:r>
              <a:rPr lang="es-MX" sz="1400" dirty="0">
                <a:solidFill>
                  <a:srgbClr val="4D4D4D"/>
                </a:solidFill>
                <a:latin typeface="Euclid Square Bold"/>
              </a:rPr>
              <a:t>Banco 3</a:t>
            </a:r>
            <a:endParaRPr lang="es-CL" sz="1400" dirty="0">
              <a:solidFill>
                <a:srgbClr val="4D4D4D"/>
              </a:solidFill>
              <a:latin typeface="Euclid Square Bold"/>
            </a:endParaRPr>
          </a:p>
        </p:txBody>
      </p:sp>
      <p:sp>
        <p:nvSpPr>
          <p:cNvPr id="61" name="CuadroTexto 60">
            <a:extLst>
              <a:ext uri="{FF2B5EF4-FFF2-40B4-BE49-F238E27FC236}">
                <a16:creationId xmlns:a16="http://schemas.microsoft.com/office/drawing/2014/main" id="{2DF74233-1CDA-52AA-DE4D-B472E0AF1EC0}"/>
              </a:ext>
            </a:extLst>
          </p:cNvPr>
          <p:cNvSpPr txBox="1"/>
          <p:nvPr/>
        </p:nvSpPr>
        <p:spPr>
          <a:xfrm>
            <a:off x="6034001" y="2332325"/>
            <a:ext cx="763479" cy="307777"/>
          </a:xfrm>
          <a:prstGeom prst="rect">
            <a:avLst/>
          </a:prstGeom>
          <a:noFill/>
        </p:spPr>
        <p:txBody>
          <a:bodyPr wrap="none" rtlCol="0">
            <a:spAutoFit/>
          </a:bodyPr>
          <a:lstStyle/>
          <a:p>
            <a:pPr marL="182563" indent="-182563" algn="just">
              <a:spcAft>
                <a:spcPts val="600"/>
              </a:spcAft>
            </a:pPr>
            <a:r>
              <a:rPr lang="es-MX" sz="1400" dirty="0">
                <a:solidFill>
                  <a:srgbClr val="4D4D4D"/>
                </a:solidFill>
                <a:latin typeface="Euclid Square Bold"/>
              </a:rPr>
              <a:t>Banco 4</a:t>
            </a:r>
            <a:endParaRPr lang="es-CL" sz="1400" dirty="0">
              <a:solidFill>
                <a:srgbClr val="4D4D4D"/>
              </a:solidFill>
              <a:latin typeface="Euclid Square Bold"/>
            </a:endParaRPr>
          </a:p>
        </p:txBody>
      </p:sp>
      <p:sp>
        <p:nvSpPr>
          <p:cNvPr id="63" name="CuadroTexto 62">
            <a:extLst>
              <a:ext uri="{FF2B5EF4-FFF2-40B4-BE49-F238E27FC236}">
                <a16:creationId xmlns:a16="http://schemas.microsoft.com/office/drawing/2014/main" id="{4FA966EB-065E-860B-ED72-3D99FE312853}"/>
              </a:ext>
            </a:extLst>
          </p:cNvPr>
          <p:cNvSpPr txBox="1"/>
          <p:nvPr/>
        </p:nvSpPr>
        <p:spPr>
          <a:xfrm>
            <a:off x="8214501" y="2661756"/>
            <a:ext cx="1813766" cy="307777"/>
          </a:xfrm>
          <a:prstGeom prst="rect">
            <a:avLst/>
          </a:prstGeom>
          <a:noFill/>
        </p:spPr>
        <p:txBody>
          <a:bodyPr wrap="none" rtlCol="0">
            <a:spAutoFit/>
          </a:bodyPr>
          <a:lstStyle/>
          <a:p>
            <a:pPr marL="182563" indent="-182563" algn="just">
              <a:spcAft>
                <a:spcPts val="600"/>
              </a:spcAft>
            </a:pPr>
            <a:r>
              <a:rPr lang="es-MX" sz="1400" dirty="0">
                <a:solidFill>
                  <a:srgbClr val="4D4D4D"/>
                </a:solidFill>
                <a:latin typeface="Euclid Square Bold"/>
              </a:rPr>
              <a:t>Sumidero de consumo</a:t>
            </a:r>
          </a:p>
        </p:txBody>
      </p:sp>
      <p:cxnSp>
        <p:nvCxnSpPr>
          <p:cNvPr id="76" name="Conector recto de flecha 75">
            <a:extLst>
              <a:ext uri="{FF2B5EF4-FFF2-40B4-BE49-F238E27FC236}">
                <a16:creationId xmlns:a16="http://schemas.microsoft.com/office/drawing/2014/main" id="{821936B4-0A58-A056-D799-4778CD868852}"/>
              </a:ext>
            </a:extLst>
          </p:cNvPr>
          <p:cNvCxnSpPr>
            <a:cxnSpLocks/>
            <a:stCxn id="6" idx="6"/>
            <a:endCxn id="11" idx="1"/>
          </p:cNvCxnSpPr>
          <p:nvPr/>
        </p:nvCxnSpPr>
        <p:spPr>
          <a:xfrm flipV="1">
            <a:off x="6522372" y="2838810"/>
            <a:ext cx="1255300" cy="51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9" name="Conector recto de flecha 78">
            <a:extLst>
              <a:ext uri="{FF2B5EF4-FFF2-40B4-BE49-F238E27FC236}">
                <a16:creationId xmlns:a16="http://schemas.microsoft.com/office/drawing/2014/main" id="{ED541EE3-4497-62D0-25A4-DCB19A419803}"/>
              </a:ext>
            </a:extLst>
          </p:cNvPr>
          <p:cNvCxnSpPr>
            <a:cxnSpLocks/>
            <a:stCxn id="7" idx="6"/>
            <a:endCxn id="11" idx="3"/>
          </p:cNvCxnSpPr>
          <p:nvPr/>
        </p:nvCxnSpPr>
        <p:spPr>
          <a:xfrm flipV="1">
            <a:off x="6522372" y="3074541"/>
            <a:ext cx="1255300" cy="119662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2" name="Conector recto de flecha 81">
            <a:extLst>
              <a:ext uri="{FF2B5EF4-FFF2-40B4-BE49-F238E27FC236}">
                <a16:creationId xmlns:a16="http://schemas.microsoft.com/office/drawing/2014/main" id="{E9286D88-24AE-9D38-6BCB-4F3918E4BBD6}"/>
              </a:ext>
            </a:extLst>
          </p:cNvPr>
          <p:cNvCxnSpPr>
            <a:cxnSpLocks/>
            <a:stCxn id="4" idx="5"/>
            <a:endCxn id="11" idx="2"/>
          </p:cNvCxnSpPr>
          <p:nvPr/>
        </p:nvCxnSpPr>
        <p:spPr>
          <a:xfrm flipV="1">
            <a:off x="5286607" y="2956676"/>
            <a:ext cx="2440848" cy="512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5" name="Conector recto de flecha 84">
            <a:extLst>
              <a:ext uri="{FF2B5EF4-FFF2-40B4-BE49-F238E27FC236}">
                <a16:creationId xmlns:a16="http://schemas.microsoft.com/office/drawing/2014/main" id="{0CE56C1B-D99D-5C98-934E-3A156A554686}"/>
              </a:ext>
            </a:extLst>
          </p:cNvPr>
          <p:cNvCxnSpPr>
            <a:cxnSpLocks/>
            <a:stCxn id="5" idx="7"/>
            <a:endCxn id="11" idx="2"/>
          </p:cNvCxnSpPr>
          <p:nvPr/>
        </p:nvCxnSpPr>
        <p:spPr>
          <a:xfrm flipV="1">
            <a:off x="5286607" y="2956676"/>
            <a:ext cx="2440848" cy="119662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88" name="CuadroTexto 87">
                <a:extLst>
                  <a:ext uri="{FF2B5EF4-FFF2-40B4-BE49-F238E27FC236}">
                    <a16:creationId xmlns:a16="http://schemas.microsoft.com/office/drawing/2014/main" id="{74836243-7556-45AA-A064-C5540C53CAB7}"/>
                  </a:ext>
                </a:extLst>
              </p:cNvPr>
              <p:cNvSpPr txBox="1"/>
              <p:nvPr/>
            </p:nvSpPr>
            <p:spPr>
              <a:xfrm>
                <a:off x="5518509" y="4104479"/>
                <a:ext cx="527965" cy="353943"/>
              </a:xfrm>
              <a:prstGeom prst="rect">
                <a:avLst/>
              </a:prstGeom>
              <a:noFill/>
            </p:spPr>
            <p:txBody>
              <a:bodyPr wrap="none" lIns="0" tIns="0" rIns="0" bIns="0" rtlCol="0">
                <a:spAutoFit/>
              </a:bodyPr>
              <a:lstStyle/>
              <a:p>
                <a:pPr marL="182563" indent="-182563" algn="just">
                  <a:spcAft>
                    <a:spcPts val="600"/>
                  </a:spcAft>
                </a:pPr>
                <a14:m>
                  <m:oMathPara xmlns:m="http://schemas.openxmlformats.org/officeDocument/2006/math">
                    <m:oMathParaPr>
                      <m:jc m:val="centerGroup"/>
                    </m:oMathParaPr>
                    <m:oMath xmlns:m="http://schemas.openxmlformats.org/officeDocument/2006/math">
                      <m:sSub>
                        <m:sSubPr>
                          <m:ctrlPr>
                            <a:rPr lang="es-MX" sz="1800" b="0" i="1" smtClean="0">
                              <a:solidFill>
                                <a:srgbClr val="4D4D4D"/>
                              </a:solidFill>
                              <a:latin typeface="Cambria Math" panose="02040503050406030204" pitchFamily="18" charset="0"/>
                            </a:rPr>
                          </m:ctrlPr>
                        </m:sSubPr>
                        <m:e>
                          <m:r>
                            <a:rPr lang="es-MX" sz="1800" b="0" i="1" smtClean="0">
                              <a:solidFill>
                                <a:srgbClr val="4D4D4D"/>
                              </a:solidFill>
                              <a:latin typeface="Cambria Math" panose="02040503050406030204" pitchFamily="18" charset="0"/>
                            </a:rPr>
                            <m:t>𝑓</m:t>
                          </m:r>
                        </m:e>
                        <m:sub>
                          <m:r>
                            <a:rPr lang="es-MX" sz="1800" b="0" i="1" smtClean="0">
                              <a:solidFill>
                                <a:srgbClr val="4D4D4D"/>
                              </a:solidFill>
                              <a:latin typeface="Cambria Math" panose="02040503050406030204" pitchFamily="18" charset="0"/>
                            </a:rPr>
                            <m:t>13</m:t>
                          </m:r>
                        </m:sub>
                      </m:sSub>
                    </m:oMath>
                  </m:oMathPara>
                </a14:m>
                <a:endParaRPr lang="es-CL" sz="1800" dirty="0">
                  <a:solidFill>
                    <a:srgbClr val="4D4D4D"/>
                  </a:solidFill>
                  <a:latin typeface="Euclid Square Bold"/>
                </a:endParaRPr>
              </a:p>
            </p:txBody>
          </p:sp>
        </mc:Choice>
        <mc:Fallback xmlns="">
          <p:sp>
            <p:nvSpPr>
              <p:cNvPr id="88" name="CuadroTexto 87">
                <a:extLst>
                  <a:ext uri="{FF2B5EF4-FFF2-40B4-BE49-F238E27FC236}">
                    <a16:creationId xmlns:a16="http://schemas.microsoft.com/office/drawing/2014/main" id="{74836243-7556-45AA-A064-C5540C53CAB7}"/>
                  </a:ext>
                </a:extLst>
              </p:cNvPr>
              <p:cNvSpPr txBox="1">
                <a:spLocks noRot="1" noChangeAspect="1" noMove="1" noResize="1" noEditPoints="1" noAdjustHandles="1" noChangeArrowheads="1" noChangeShapeType="1" noTextEdit="1"/>
              </p:cNvSpPr>
              <p:nvPr/>
            </p:nvSpPr>
            <p:spPr>
              <a:xfrm>
                <a:off x="5518509" y="4104479"/>
                <a:ext cx="527965" cy="353943"/>
              </a:xfrm>
              <a:prstGeom prst="rect">
                <a:avLst/>
              </a:prstGeom>
              <a:blipFill>
                <a:blip r:embed="rId3"/>
                <a:stretch>
                  <a:fillRect t="-1724" b="-5172"/>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89" name="CuadroTexto 88">
                <a:extLst>
                  <a:ext uri="{FF2B5EF4-FFF2-40B4-BE49-F238E27FC236}">
                    <a16:creationId xmlns:a16="http://schemas.microsoft.com/office/drawing/2014/main" id="{8E36C1F0-1633-17EC-A848-B6760264506C}"/>
                  </a:ext>
                </a:extLst>
              </p:cNvPr>
              <p:cNvSpPr txBox="1"/>
              <p:nvPr/>
            </p:nvSpPr>
            <p:spPr>
              <a:xfrm>
                <a:off x="3949074" y="3947121"/>
                <a:ext cx="544509" cy="353943"/>
              </a:xfrm>
              <a:prstGeom prst="rect">
                <a:avLst/>
              </a:prstGeom>
              <a:noFill/>
            </p:spPr>
            <p:txBody>
              <a:bodyPr wrap="none" lIns="0" tIns="0" rIns="0" bIns="0" rtlCol="0">
                <a:spAutoFit/>
              </a:bodyPr>
              <a:lstStyle/>
              <a:p>
                <a:pPr marL="182563" indent="-182563" algn="just">
                  <a:spcAft>
                    <a:spcPts val="600"/>
                  </a:spcAft>
                </a:pPr>
                <a14:m>
                  <m:oMathPara xmlns:m="http://schemas.openxmlformats.org/officeDocument/2006/math">
                    <m:oMathParaPr>
                      <m:jc m:val="centerGroup"/>
                    </m:oMathParaPr>
                    <m:oMath xmlns:m="http://schemas.openxmlformats.org/officeDocument/2006/math">
                      <m:sSub>
                        <m:sSubPr>
                          <m:ctrlPr>
                            <a:rPr lang="es-MX" sz="1800" b="0" i="1" smtClean="0">
                              <a:solidFill>
                                <a:srgbClr val="4D4D4D"/>
                              </a:solidFill>
                              <a:latin typeface="Cambria Math" panose="02040503050406030204" pitchFamily="18" charset="0"/>
                            </a:rPr>
                          </m:ctrlPr>
                        </m:sSubPr>
                        <m:e>
                          <m:r>
                            <a:rPr lang="es-MX" sz="1800" b="0" i="1" smtClean="0">
                              <a:solidFill>
                                <a:srgbClr val="4D4D4D"/>
                              </a:solidFill>
                              <a:latin typeface="Cambria Math" panose="02040503050406030204" pitchFamily="18" charset="0"/>
                            </a:rPr>
                            <m:t>𝑓</m:t>
                          </m:r>
                        </m:e>
                        <m:sub>
                          <m:r>
                            <a:rPr lang="es-MX" sz="1800" b="0" i="1" smtClean="0">
                              <a:solidFill>
                                <a:srgbClr val="4D4D4D"/>
                              </a:solidFill>
                              <a:latin typeface="Cambria Math" panose="02040503050406030204" pitchFamily="18" charset="0"/>
                            </a:rPr>
                            <m:t>𝑃</m:t>
                          </m:r>
                          <m:r>
                            <a:rPr lang="es-MX" sz="1800" b="0" i="1" smtClean="0">
                              <a:solidFill>
                                <a:srgbClr val="4D4D4D"/>
                              </a:solidFill>
                              <a:latin typeface="Cambria Math" panose="02040503050406030204" pitchFamily="18" charset="0"/>
                            </a:rPr>
                            <m:t>1</m:t>
                          </m:r>
                        </m:sub>
                      </m:sSub>
                    </m:oMath>
                  </m:oMathPara>
                </a14:m>
                <a:endParaRPr lang="es-CL" sz="1800" dirty="0">
                  <a:solidFill>
                    <a:srgbClr val="4D4D4D"/>
                  </a:solidFill>
                  <a:latin typeface="Euclid Square Bold"/>
                </a:endParaRPr>
              </a:p>
            </p:txBody>
          </p:sp>
        </mc:Choice>
        <mc:Fallback xmlns="">
          <p:sp>
            <p:nvSpPr>
              <p:cNvPr id="89" name="CuadroTexto 88">
                <a:extLst>
                  <a:ext uri="{FF2B5EF4-FFF2-40B4-BE49-F238E27FC236}">
                    <a16:creationId xmlns:a16="http://schemas.microsoft.com/office/drawing/2014/main" id="{8E36C1F0-1633-17EC-A848-B6760264506C}"/>
                  </a:ext>
                </a:extLst>
              </p:cNvPr>
              <p:cNvSpPr txBox="1">
                <a:spLocks noRot="1" noChangeAspect="1" noMove="1" noResize="1" noEditPoints="1" noAdjustHandles="1" noChangeArrowheads="1" noChangeShapeType="1" noTextEdit="1"/>
              </p:cNvSpPr>
              <p:nvPr/>
            </p:nvSpPr>
            <p:spPr>
              <a:xfrm>
                <a:off x="3949074" y="3947121"/>
                <a:ext cx="544509" cy="353943"/>
              </a:xfrm>
              <a:prstGeom prst="rect">
                <a:avLst/>
              </a:prstGeom>
              <a:blipFill>
                <a:blip r:embed="rId4"/>
                <a:stretch>
                  <a:fillRect t="-1695" b="-339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90" name="CuadroTexto 89">
                <a:extLst>
                  <a:ext uri="{FF2B5EF4-FFF2-40B4-BE49-F238E27FC236}">
                    <a16:creationId xmlns:a16="http://schemas.microsoft.com/office/drawing/2014/main" id="{376982EF-B16B-AAF3-5A04-E02F7EFC6C3A}"/>
                  </a:ext>
                </a:extLst>
              </p:cNvPr>
              <p:cNvSpPr txBox="1"/>
              <p:nvPr/>
            </p:nvSpPr>
            <p:spPr>
              <a:xfrm>
                <a:off x="7246510" y="2506733"/>
                <a:ext cx="413831" cy="276999"/>
              </a:xfrm>
              <a:prstGeom prst="rect">
                <a:avLst/>
              </a:prstGeom>
              <a:noFill/>
            </p:spPr>
            <p:txBody>
              <a:bodyPr wrap="none" lIns="0" tIns="0" rIns="0" bIns="0" rtlCol="0">
                <a:spAutoFit/>
              </a:bodyPr>
              <a:lstStyle/>
              <a:p>
                <a:pPr marL="182563" indent="-182563" algn="just">
                  <a:spcAft>
                    <a:spcPts val="600"/>
                  </a:spcAft>
                </a:pPr>
                <a14:m>
                  <m:oMath xmlns:m="http://schemas.openxmlformats.org/officeDocument/2006/math">
                    <m:sSub>
                      <m:sSubPr>
                        <m:ctrlPr>
                          <a:rPr lang="es-MX" sz="1800" b="0" i="1" smtClean="0">
                            <a:solidFill>
                              <a:srgbClr val="4D4D4D"/>
                            </a:solidFill>
                            <a:latin typeface="Cambria Math" panose="02040503050406030204" pitchFamily="18" charset="0"/>
                          </a:rPr>
                        </m:ctrlPr>
                      </m:sSubPr>
                      <m:e>
                        <m:r>
                          <a:rPr lang="es-MX" sz="1800" b="0" i="1" smtClean="0">
                            <a:solidFill>
                              <a:srgbClr val="4D4D4D"/>
                            </a:solidFill>
                            <a:latin typeface="Cambria Math" panose="02040503050406030204" pitchFamily="18" charset="0"/>
                          </a:rPr>
                          <m:t>𝑓</m:t>
                        </m:r>
                      </m:e>
                      <m:sub>
                        <m:r>
                          <a:rPr lang="es-MX" sz="1800" b="0" i="1" smtClean="0">
                            <a:solidFill>
                              <a:srgbClr val="4D4D4D"/>
                            </a:solidFill>
                            <a:latin typeface="Cambria Math" panose="02040503050406030204" pitchFamily="18" charset="0"/>
                          </a:rPr>
                          <m:t>4</m:t>
                        </m:r>
                        <m:r>
                          <a:rPr lang="es-MX" sz="1800" b="0" i="1" smtClean="0">
                            <a:solidFill>
                              <a:srgbClr val="4D4D4D"/>
                            </a:solidFill>
                            <a:latin typeface="Cambria Math" panose="02040503050406030204" pitchFamily="18" charset="0"/>
                          </a:rPr>
                          <m:t>𝑠𝑐</m:t>
                        </m:r>
                      </m:sub>
                    </m:sSub>
                  </m:oMath>
                </a14:m>
                <a:r>
                  <a:rPr lang="es-CL" sz="1800" dirty="0">
                    <a:solidFill>
                      <a:srgbClr val="4D4D4D"/>
                    </a:solidFill>
                    <a:latin typeface="Euclid Square Bold"/>
                  </a:rPr>
                  <a:t> </a:t>
                </a:r>
              </a:p>
            </p:txBody>
          </p:sp>
        </mc:Choice>
        <mc:Fallback xmlns="">
          <p:sp>
            <p:nvSpPr>
              <p:cNvPr id="90" name="CuadroTexto 89">
                <a:extLst>
                  <a:ext uri="{FF2B5EF4-FFF2-40B4-BE49-F238E27FC236}">
                    <a16:creationId xmlns:a16="http://schemas.microsoft.com/office/drawing/2014/main" id="{376982EF-B16B-AAF3-5A04-E02F7EFC6C3A}"/>
                  </a:ext>
                </a:extLst>
              </p:cNvPr>
              <p:cNvSpPr txBox="1">
                <a:spLocks noRot="1" noChangeAspect="1" noMove="1" noResize="1" noEditPoints="1" noAdjustHandles="1" noChangeArrowheads="1" noChangeShapeType="1" noTextEdit="1"/>
              </p:cNvSpPr>
              <p:nvPr/>
            </p:nvSpPr>
            <p:spPr>
              <a:xfrm>
                <a:off x="7246510" y="2506733"/>
                <a:ext cx="413831" cy="276999"/>
              </a:xfrm>
              <a:prstGeom prst="rect">
                <a:avLst/>
              </a:prstGeom>
              <a:blipFill>
                <a:blip r:embed="rId5"/>
                <a:stretch>
                  <a:fillRect l="-26471" t="-2174" b="-3260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91" name="CuadroTexto 90">
                <a:extLst>
                  <a:ext uri="{FF2B5EF4-FFF2-40B4-BE49-F238E27FC236}">
                    <a16:creationId xmlns:a16="http://schemas.microsoft.com/office/drawing/2014/main" id="{8FDF8CB3-F77E-16CB-267E-2451606D154F}"/>
                  </a:ext>
                </a:extLst>
              </p:cNvPr>
              <p:cNvSpPr txBox="1"/>
              <p:nvPr/>
            </p:nvSpPr>
            <p:spPr>
              <a:xfrm>
                <a:off x="3268789" y="5096559"/>
                <a:ext cx="6281611" cy="1569660"/>
              </a:xfrm>
              <a:prstGeom prst="rect">
                <a:avLst/>
              </a:prstGeom>
              <a:noFill/>
            </p:spPr>
            <p:txBody>
              <a:bodyPr wrap="square" lIns="0" tIns="0" rIns="0" bIns="0" rtlCol="0">
                <a:spAutoFit/>
              </a:bodyPr>
              <a:lstStyle/>
              <a:p>
                <a:pPr marL="182563" indent="-182563" algn="just">
                  <a:spcAft>
                    <a:spcPts val="600"/>
                  </a:spcAft>
                </a:pPr>
                <a14:m>
                  <m:oMath xmlns:m="http://schemas.openxmlformats.org/officeDocument/2006/math">
                    <m:sSub>
                      <m:sSubPr>
                        <m:ctrlPr>
                          <a:rPr lang="es-MX" sz="1600" b="0" i="1" smtClean="0">
                            <a:solidFill>
                              <a:srgbClr val="4D4D4D"/>
                            </a:solidFill>
                            <a:latin typeface="Cambria Math" panose="02040503050406030204" pitchFamily="18" charset="0"/>
                          </a:rPr>
                        </m:ctrlPr>
                      </m:sSubPr>
                      <m:e>
                        <m:r>
                          <a:rPr lang="es-MX" sz="1600" b="0" i="1" smtClean="0">
                            <a:solidFill>
                              <a:srgbClr val="4D4D4D"/>
                            </a:solidFill>
                            <a:latin typeface="Cambria Math" panose="02040503050406030204" pitchFamily="18" charset="0"/>
                          </a:rPr>
                          <m:t>𝑓</m:t>
                        </m:r>
                      </m:e>
                      <m:sub>
                        <m:r>
                          <a:rPr lang="es-MX" sz="1600" b="0" i="1" smtClean="0">
                            <a:solidFill>
                              <a:srgbClr val="4D4D4D"/>
                            </a:solidFill>
                            <a:latin typeface="Cambria Math" panose="02040503050406030204" pitchFamily="18" charset="0"/>
                          </a:rPr>
                          <m:t>13</m:t>
                        </m:r>
                      </m:sub>
                    </m:sSub>
                  </m:oMath>
                </a14:m>
                <a:r>
                  <a:rPr lang="es-CL" sz="1600" dirty="0">
                    <a:solidFill>
                      <a:srgbClr val="4D4D4D"/>
                    </a:solidFill>
                    <a:latin typeface="Euclid Square Bold"/>
                  </a:rPr>
                  <a:t>: flujo de dinero que sale del banco 1 y se deposita en el banco 3</a:t>
                </a:r>
              </a:p>
              <a:p>
                <a:pPr marL="182563" indent="-182563" algn="just">
                  <a:spcAft>
                    <a:spcPts val="600"/>
                  </a:spcAft>
                </a:pPr>
                <a14:m>
                  <m:oMath xmlns:m="http://schemas.openxmlformats.org/officeDocument/2006/math">
                    <m:sSub>
                      <m:sSubPr>
                        <m:ctrlPr>
                          <a:rPr lang="es-MX" sz="1600" b="0" i="1" smtClean="0">
                            <a:solidFill>
                              <a:srgbClr val="4D4D4D"/>
                            </a:solidFill>
                            <a:latin typeface="Cambria Math" panose="02040503050406030204" pitchFamily="18" charset="0"/>
                          </a:rPr>
                        </m:ctrlPr>
                      </m:sSubPr>
                      <m:e>
                        <m:r>
                          <a:rPr lang="es-MX" sz="1600" b="0" i="1" smtClean="0">
                            <a:solidFill>
                              <a:srgbClr val="4D4D4D"/>
                            </a:solidFill>
                            <a:latin typeface="Cambria Math" panose="02040503050406030204" pitchFamily="18" charset="0"/>
                          </a:rPr>
                          <m:t>𝑓</m:t>
                        </m:r>
                      </m:e>
                      <m:sub>
                        <m:r>
                          <a:rPr lang="es-MX" sz="1600" b="0" i="1" smtClean="0">
                            <a:solidFill>
                              <a:srgbClr val="4D4D4D"/>
                            </a:solidFill>
                            <a:latin typeface="Cambria Math" panose="02040503050406030204" pitchFamily="18" charset="0"/>
                          </a:rPr>
                          <m:t>31</m:t>
                        </m:r>
                      </m:sub>
                    </m:sSub>
                  </m:oMath>
                </a14:m>
                <a:r>
                  <a:rPr lang="es-CL" sz="1600" dirty="0">
                    <a:solidFill>
                      <a:srgbClr val="4D4D4D"/>
                    </a:solidFill>
                    <a:latin typeface="Euclid Square Bold"/>
                  </a:rPr>
                  <a:t>: flujo de dinero que sale del banco 3 y se deposita en el banco 1</a:t>
                </a:r>
              </a:p>
              <a:p>
                <a:pPr marL="182563" indent="-182563" algn="just">
                  <a:spcAft>
                    <a:spcPts val="600"/>
                  </a:spcAft>
                </a:pPr>
                <a14:m>
                  <m:oMath xmlns:m="http://schemas.openxmlformats.org/officeDocument/2006/math">
                    <m:sSub>
                      <m:sSubPr>
                        <m:ctrlPr>
                          <a:rPr lang="es-MX" sz="1600" b="0" i="1" smtClean="0">
                            <a:solidFill>
                              <a:srgbClr val="4D4D4D"/>
                            </a:solidFill>
                            <a:latin typeface="Cambria Math" panose="02040503050406030204" pitchFamily="18" charset="0"/>
                          </a:rPr>
                        </m:ctrlPr>
                      </m:sSubPr>
                      <m:e>
                        <m:r>
                          <a:rPr lang="es-MX" sz="1600" b="0" i="1" smtClean="0">
                            <a:solidFill>
                              <a:srgbClr val="4D4D4D"/>
                            </a:solidFill>
                            <a:latin typeface="Cambria Math" panose="02040503050406030204" pitchFamily="18" charset="0"/>
                          </a:rPr>
                          <m:t>𝑓</m:t>
                        </m:r>
                      </m:e>
                      <m:sub>
                        <m:r>
                          <a:rPr lang="es-MX" sz="1600" b="0" i="1" smtClean="0">
                            <a:solidFill>
                              <a:srgbClr val="4D4D4D"/>
                            </a:solidFill>
                            <a:latin typeface="Cambria Math" panose="02040503050406030204" pitchFamily="18" charset="0"/>
                          </a:rPr>
                          <m:t>𝑃</m:t>
                        </m:r>
                        <m:r>
                          <a:rPr lang="es-MX" sz="1600" b="0" i="1" smtClean="0">
                            <a:solidFill>
                              <a:srgbClr val="4D4D4D"/>
                            </a:solidFill>
                            <a:latin typeface="Cambria Math" panose="02040503050406030204" pitchFamily="18" charset="0"/>
                          </a:rPr>
                          <m:t>1</m:t>
                        </m:r>
                      </m:sub>
                    </m:sSub>
                  </m:oMath>
                </a14:m>
                <a:r>
                  <a:rPr lang="es-CL" sz="1600" dirty="0">
                    <a:solidFill>
                      <a:srgbClr val="4D4D4D"/>
                    </a:solidFill>
                    <a:latin typeface="Euclid Square Bold"/>
                  </a:rPr>
                  <a:t>: flujo de dinero que transfiere el BC al banco 1</a:t>
                </a:r>
              </a:p>
              <a:p>
                <a:pPr marL="182563" indent="-182563" algn="just">
                  <a:spcAft>
                    <a:spcPts val="600"/>
                  </a:spcAft>
                </a:pPr>
                <a14:m>
                  <m:oMath xmlns:m="http://schemas.openxmlformats.org/officeDocument/2006/math">
                    <m:sSub>
                      <m:sSubPr>
                        <m:ctrlPr>
                          <a:rPr lang="es-MX" sz="1600" b="0" i="1" smtClean="0">
                            <a:solidFill>
                              <a:srgbClr val="4D4D4D"/>
                            </a:solidFill>
                            <a:latin typeface="Cambria Math" panose="02040503050406030204" pitchFamily="18" charset="0"/>
                          </a:rPr>
                        </m:ctrlPr>
                      </m:sSubPr>
                      <m:e>
                        <m:r>
                          <a:rPr lang="es-MX" sz="1600" b="0" i="1" smtClean="0">
                            <a:solidFill>
                              <a:srgbClr val="4D4D4D"/>
                            </a:solidFill>
                            <a:latin typeface="Cambria Math" panose="02040503050406030204" pitchFamily="18" charset="0"/>
                          </a:rPr>
                          <m:t>𝑓</m:t>
                        </m:r>
                      </m:e>
                      <m:sub>
                        <m:r>
                          <a:rPr lang="es-MX" sz="1600" b="0" i="1" smtClean="0">
                            <a:solidFill>
                              <a:srgbClr val="4D4D4D"/>
                            </a:solidFill>
                            <a:latin typeface="Cambria Math" panose="02040503050406030204" pitchFamily="18" charset="0"/>
                          </a:rPr>
                          <m:t>4</m:t>
                        </m:r>
                        <m:r>
                          <a:rPr lang="es-MX" sz="1600" b="0" i="1" smtClean="0">
                            <a:solidFill>
                              <a:srgbClr val="4D4D4D"/>
                            </a:solidFill>
                            <a:latin typeface="Cambria Math" panose="02040503050406030204" pitchFamily="18" charset="0"/>
                          </a:rPr>
                          <m:t>𝑆</m:t>
                        </m:r>
                      </m:sub>
                    </m:sSub>
                  </m:oMath>
                </a14:m>
                <a:r>
                  <a:rPr lang="es-CL" sz="1600" dirty="0">
                    <a:solidFill>
                      <a:srgbClr val="4D4D4D"/>
                    </a:solidFill>
                    <a:latin typeface="Euclid Square Bold"/>
                  </a:rPr>
                  <a:t>: flujo de dinero que se pierde en el sumidero de consumo del banco 4</a:t>
                </a:r>
              </a:p>
              <a:p>
                <a:pPr marL="182563" indent="-182563" algn="just">
                  <a:spcAft>
                    <a:spcPts val="600"/>
                  </a:spcAft>
                </a:pPr>
                <a:endParaRPr lang="es-CL" sz="1800" dirty="0">
                  <a:solidFill>
                    <a:srgbClr val="4D4D4D"/>
                  </a:solidFill>
                  <a:latin typeface="Euclid Square Bold"/>
                </a:endParaRPr>
              </a:p>
            </p:txBody>
          </p:sp>
        </mc:Choice>
        <mc:Fallback xmlns="">
          <p:sp>
            <p:nvSpPr>
              <p:cNvPr id="91" name="CuadroTexto 90">
                <a:extLst>
                  <a:ext uri="{FF2B5EF4-FFF2-40B4-BE49-F238E27FC236}">
                    <a16:creationId xmlns:a16="http://schemas.microsoft.com/office/drawing/2014/main" id="{8FDF8CB3-F77E-16CB-267E-2451606D154F}"/>
                  </a:ext>
                </a:extLst>
              </p:cNvPr>
              <p:cNvSpPr txBox="1">
                <a:spLocks noRot="1" noChangeAspect="1" noMove="1" noResize="1" noEditPoints="1" noAdjustHandles="1" noChangeArrowheads="1" noChangeShapeType="1" noTextEdit="1"/>
              </p:cNvSpPr>
              <p:nvPr/>
            </p:nvSpPr>
            <p:spPr>
              <a:xfrm>
                <a:off x="3268789" y="5096559"/>
                <a:ext cx="6281611" cy="1569660"/>
              </a:xfrm>
              <a:prstGeom prst="rect">
                <a:avLst/>
              </a:prstGeom>
              <a:blipFill>
                <a:blip r:embed="rId6"/>
                <a:stretch>
                  <a:fillRect l="-1455" t="-387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93" name="CuadroTexto 92">
                <a:extLst>
                  <a:ext uri="{FF2B5EF4-FFF2-40B4-BE49-F238E27FC236}">
                    <a16:creationId xmlns:a16="http://schemas.microsoft.com/office/drawing/2014/main" id="{EFB45A12-3698-F98B-46AB-D3D47231DF6F}"/>
                  </a:ext>
                </a:extLst>
              </p:cNvPr>
              <p:cNvSpPr txBox="1"/>
              <p:nvPr/>
            </p:nvSpPr>
            <p:spPr>
              <a:xfrm>
                <a:off x="5518509" y="4413358"/>
                <a:ext cx="533288" cy="353943"/>
              </a:xfrm>
              <a:prstGeom prst="rect">
                <a:avLst/>
              </a:prstGeom>
              <a:noFill/>
            </p:spPr>
            <p:txBody>
              <a:bodyPr wrap="none" lIns="0" tIns="0" rIns="0" bIns="0" rtlCol="0">
                <a:spAutoFit/>
              </a:bodyPr>
              <a:lstStyle/>
              <a:p>
                <a:pPr marL="182563" indent="-182563" algn="just">
                  <a:spcAft>
                    <a:spcPts val="600"/>
                  </a:spcAft>
                </a:pPr>
                <a14:m>
                  <m:oMathPara xmlns:m="http://schemas.openxmlformats.org/officeDocument/2006/math">
                    <m:oMathParaPr>
                      <m:jc m:val="centerGroup"/>
                    </m:oMathParaPr>
                    <m:oMath xmlns:m="http://schemas.openxmlformats.org/officeDocument/2006/math">
                      <m:sSub>
                        <m:sSubPr>
                          <m:ctrlPr>
                            <a:rPr lang="es-MX" sz="1800" b="0" i="1" smtClean="0">
                              <a:solidFill>
                                <a:srgbClr val="4D4D4D"/>
                              </a:solidFill>
                              <a:latin typeface="Cambria Math" panose="02040503050406030204" pitchFamily="18" charset="0"/>
                            </a:rPr>
                          </m:ctrlPr>
                        </m:sSubPr>
                        <m:e>
                          <m:r>
                            <a:rPr lang="es-MX" sz="1800" b="0" i="1" smtClean="0">
                              <a:solidFill>
                                <a:srgbClr val="4D4D4D"/>
                              </a:solidFill>
                              <a:latin typeface="Cambria Math" panose="02040503050406030204" pitchFamily="18" charset="0"/>
                            </a:rPr>
                            <m:t>𝑓</m:t>
                          </m:r>
                        </m:e>
                        <m:sub>
                          <m:r>
                            <a:rPr lang="es-MX" sz="1800" b="0" i="1" smtClean="0">
                              <a:solidFill>
                                <a:srgbClr val="4D4D4D"/>
                              </a:solidFill>
                              <a:latin typeface="Cambria Math" panose="02040503050406030204" pitchFamily="18" charset="0"/>
                            </a:rPr>
                            <m:t>31</m:t>
                          </m:r>
                        </m:sub>
                      </m:sSub>
                    </m:oMath>
                  </m:oMathPara>
                </a14:m>
                <a:endParaRPr lang="es-CL" sz="1800" dirty="0">
                  <a:solidFill>
                    <a:srgbClr val="4D4D4D"/>
                  </a:solidFill>
                  <a:latin typeface="Euclid Square Bold"/>
                </a:endParaRPr>
              </a:p>
            </p:txBody>
          </p:sp>
        </mc:Choice>
        <mc:Fallback xmlns="">
          <p:sp>
            <p:nvSpPr>
              <p:cNvPr id="93" name="CuadroTexto 92">
                <a:extLst>
                  <a:ext uri="{FF2B5EF4-FFF2-40B4-BE49-F238E27FC236}">
                    <a16:creationId xmlns:a16="http://schemas.microsoft.com/office/drawing/2014/main" id="{EFB45A12-3698-F98B-46AB-D3D47231DF6F}"/>
                  </a:ext>
                </a:extLst>
              </p:cNvPr>
              <p:cNvSpPr txBox="1">
                <a:spLocks noRot="1" noChangeAspect="1" noMove="1" noResize="1" noEditPoints="1" noAdjustHandles="1" noChangeArrowheads="1" noChangeShapeType="1" noTextEdit="1"/>
              </p:cNvSpPr>
              <p:nvPr/>
            </p:nvSpPr>
            <p:spPr>
              <a:xfrm>
                <a:off x="5518509" y="4413358"/>
                <a:ext cx="533288" cy="353943"/>
              </a:xfrm>
              <a:prstGeom prst="rect">
                <a:avLst/>
              </a:prstGeom>
              <a:blipFill>
                <a:blip r:embed="rId7"/>
                <a:stretch>
                  <a:fillRect t="-1724" b="-5172"/>
                </a:stretch>
              </a:blipFill>
            </p:spPr>
            <p:txBody>
              <a:bodyPr/>
              <a:lstStyle/>
              <a:p>
                <a:r>
                  <a:rPr lang="es-CL">
                    <a:noFill/>
                  </a:rPr>
                  <a:t> </a:t>
                </a:r>
              </a:p>
            </p:txBody>
          </p:sp>
        </mc:Fallback>
      </mc:AlternateContent>
      <p:cxnSp>
        <p:nvCxnSpPr>
          <p:cNvPr id="95" name="Conector recto de flecha 94">
            <a:extLst>
              <a:ext uri="{FF2B5EF4-FFF2-40B4-BE49-F238E27FC236}">
                <a16:creationId xmlns:a16="http://schemas.microsoft.com/office/drawing/2014/main" id="{A608631C-E62D-98EF-E932-78970D19EDA0}"/>
              </a:ext>
            </a:extLst>
          </p:cNvPr>
          <p:cNvCxnSpPr>
            <a:cxnSpLocks/>
            <a:stCxn id="5" idx="7"/>
            <a:endCxn id="7" idx="1"/>
          </p:cNvCxnSpPr>
          <p:nvPr/>
        </p:nvCxnSpPr>
        <p:spPr>
          <a:xfrm>
            <a:off x="5286607" y="4153301"/>
            <a:ext cx="9430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Conector recto de flecha 97">
            <a:extLst>
              <a:ext uri="{FF2B5EF4-FFF2-40B4-BE49-F238E27FC236}">
                <a16:creationId xmlns:a16="http://schemas.microsoft.com/office/drawing/2014/main" id="{FA83C094-14BE-EF58-1DD3-52AD488D6169}"/>
              </a:ext>
            </a:extLst>
          </p:cNvPr>
          <p:cNvCxnSpPr>
            <a:cxnSpLocks/>
            <a:stCxn id="7" idx="3"/>
            <a:endCxn id="5" idx="5"/>
          </p:cNvCxnSpPr>
          <p:nvPr/>
        </p:nvCxnSpPr>
        <p:spPr>
          <a:xfrm flipH="1">
            <a:off x="5286607" y="4389032"/>
            <a:ext cx="9430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ector recto de flecha 102">
            <a:extLst>
              <a:ext uri="{FF2B5EF4-FFF2-40B4-BE49-F238E27FC236}">
                <a16:creationId xmlns:a16="http://schemas.microsoft.com/office/drawing/2014/main" id="{775EF06C-BD0C-32D7-EBFA-51FE12759611}"/>
              </a:ext>
            </a:extLst>
          </p:cNvPr>
          <p:cNvCxnSpPr>
            <a:cxnSpLocks/>
            <a:stCxn id="6" idx="4"/>
            <a:endCxn id="5" idx="6"/>
          </p:cNvCxnSpPr>
          <p:nvPr/>
        </p:nvCxnSpPr>
        <p:spPr>
          <a:xfrm flipH="1">
            <a:off x="5336824" y="3010620"/>
            <a:ext cx="1014098" cy="1260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ector recto de flecha 105">
            <a:extLst>
              <a:ext uri="{FF2B5EF4-FFF2-40B4-BE49-F238E27FC236}">
                <a16:creationId xmlns:a16="http://schemas.microsoft.com/office/drawing/2014/main" id="{AC768B30-21FA-92D2-AF49-316B25D68A76}"/>
              </a:ext>
            </a:extLst>
          </p:cNvPr>
          <p:cNvCxnSpPr>
            <a:cxnSpLocks/>
            <a:stCxn id="5" idx="1"/>
            <a:endCxn id="4" idx="3"/>
          </p:cNvCxnSpPr>
          <p:nvPr/>
        </p:nvCxnSpPr>
        <p:spPr>
          <a:xfrm flipV="1">
            <a:off x="5044141" y="2961798"/>
            <a:ext cx="0" cy="1191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ector recto de flecha 110">
            <a:extLst>
              <a:ext uri="{FF2B5EF4-FFF2-40B4-BE49-F238E27FC236}">
                <a16:creationId xmlns:a16="http://schemas.microsoft.com/office/drawing/2014/main" id="{998338A3-0312-06AC-DFC0-6499CBA2E338}"/>
              </a:ext>
            </a:extLst>
          </p:cNvPr>
          <p:cNvCxnSpPr>
            <a:cxnSpLocks/>
            <a:stCxn id="6" idx="5"/>
            <a:endCxn id="7" idx="7"/>
          </p:cNvCxnSpPr>
          <p:nvPr/>
        </p:nvCxnSpPr>
        <p:spPr>
          <a:xfrm>
            <a:off x="6472155" y="2961798"/>
            <a:ext cx="0" cy="1191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ector recto de flecha 113">
            <a:extLst>
              <a:ext uri="{FF2B5EF4-FFF2-40B4-BE49-F238E27FC236}">
                <a16:creationId xmlns:a16="http://schemas.microsoft.com/office/drawing/2014/main" id="{E4D50BB7-7292-677E-8436-D24BF3C8B0DB}"/>
              </a:ext>
            </a:extLst>
          </p:cNvPr>
          <p:cNvCxnSpPr>
            <a:cxnSpLocks/>
            <a:stCxn id="7" idx="1"/>
            <a:endCxn id="6" idx="3"/>
          </p:cNvCxnSpPr>
          <p:nvPr/>
        </p:nvCxnSpPr>
        <p:spPr>
          <a:xfrm flipV="1">
            <a:off x="6229689" y="2961798"/>
            <a:ext cx="0" cy="1191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a:extLst>
              <a:ext uri="{FF2B5EF4-FFF2-40B4-BE49-F238E27FC236}">
                <a16:creationId xmlns:a16="http://schemas.microsoft.com/office/drawing/2014/main" id="{2DC1FF2E-F8CB-49A4-AABD-2B798830E783}"/>
              </a:ext>
            </a:extLst>
          </p:cNvPr>
          <p:cNvCxnSpPr>
            <a:cxnSpLocks/>
            <a:stCxn id="5" idx="7"/>
            <a:endCxn id="4" idx="5"/>
          </p:cNvCxnSpPr>
          <p:nvPr/>
        </p:nvCxnSpPr>
        <p:spPr>
          <a:xfrm flipV="1">
            <a:off x="5286607" y="2961798"/>
            <a:ext cx="0" cy="1191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Conector recto de flecha 119">
            <a:extLst>
              <a:ext uri="{FF2B5EF4-FFF2-40B4-BE49-F238E27FC236}">
                <a16:creationId xmlns:a16="http://schemas.microsoft.com/office/drawing/2014/main" id="{3D5A9084-1105-D0A0-A9C6-31DC4E863BB4}"/>
              </a:ext>
            </a:extLst>
          </p:cNvPr>
          <p:cNvCxnSpPr>
            <a:cxnSpLocks/>
            <a:stCxn id="5" idx="0"/>
            <a:endCxn id="6" idx="2"/>
          </p:cNvCxnSpPr>
          <p:nvPr/>
        </p:nvCxnSpPr>
        <p:spPr>
          <a:xfrm flipV="1">
            <a:off x="5165374" y="2843933"/>
            <a:ext cx="1014098" cy="1260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Conector recto de flecha 124">
            <a:extLst>
              <a:ext uri="{FF2B5EF4-FFF2-40B4-BE49-F238E27FC236}">
                <a16:creationId xmlns:a16="http://schemas.microsoft.com/office/drawing/2014/main" id="{65F7DCCC-5DB2-87FD-307C-24FCFCEBFF30}"/>
              </a:ext>
            </a:extLst>
          </p:cNvPr>
          <p:cNvCxnSpPr>
            <a:cxnSpLocks/>
            <a:stCxn id="7" idx="0"/>
            <a:endCxn id="4" idx="6"/>
          </p:cNvCxnSpPr>
          <p:nvPr/>
        </p:nvCxnSpPr>
        <p:spPr>
          <a:xfrm flipH="1" flipV="1">
            <a:off x="5336824" y="2843933"/>
            <a:ext cx="1014098" cy="1260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ector recto de flecha 129">
            <a:extLst>
              <a:ext uri="{FF2B5EF4-FFF2-40B4-BE49-F238E27FC236}">
                <a16:creationId xmlns:a16="http://schemas.microsoft.com/office/drawing/2014/main" id="{3F5F373F-EE51-5F34-637D-E832ECC706FA}"/>
              </a:ext>
            </a:extLst>
          </p:cNvPr>
          <p:cNvCxnSpPr>
            <a:cxnSpLocks/>
            <a:stCxn id="4" idx="4"/>
            <a:endCxn id="7" idx="2"/>
          </p:cNvCxnSpPr>
          <p:nvPr/>
        </p:nvCxnSpPr>
        <p:spPr>
          <a:xfrm>
            <a:off x="5165374" y="3010620"/>
            <a:ext cx="1014098" cy="1260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ector recto de flecha 133">
            <a:extLst>
              <a:ext uri="{FF2B5EF4-FFF2-40B4-BE49-F238E27FC236}">
                <a16:creationId xmlns:a16="http://schemas.microsoft.com/office/drawing/2014/main" id="{EE248B5E-25CB-8701-0E71-C4CB7B0E825E}"/>
              </a:ext>
            </a:extLst>
          </p:cNvPr>
          <p:cNvCxnSpPr>
            <a:cxnSpLocks/>
            <a:stCxn id="4" idx="7"/>
            <a:endCxn id="6" idx="1"/>
          </p:cNvCxnSpPr>
          <p:nvPr/>
        </p:nvCxnSpPr>
        <p:spPr>
          <a:xfrm>
            <a:off x="5286607" y="2726067"/>
            <a:ext cx="9430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Conector recto de flecha 136">
            <a:extLst>
              <a:ext uri="{FF2B5EF4-FFF2-40B4-BE49-F238E27FC236}">
                <a16:creationId xmlns:a16="http://schemas.microsoft.com/office/drawing/2014/main" id="{B53361A2-4143-D1BB-1ECA-37BB1A0BCFA0}"/>
              </a:ext>
            </a:extLst>
          </p:cNvPr>
          <p:cNvCxnSpPr>
            <a:cxnSpLocks/>
            <a:stCxn id="6" idx="3"/>
            <a:endCxn id="4" idx="5"/>
          </p:cNvCxnSpPr>
          <p:nvPr/>
        </p:nvCxnSpPr>
        <p:spPr>
          <a:xfrm flipH="1">
            <a:off x="5286607" y="2961798"/>
            <a:ext cx="9430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Elipse 14">
            <a:extLst>
              <a:ext uri="{FF2B5EF4-FFF2-40B4-BE49-F238E27FC236}">
                <a16:creationId xmlns:a16="http://schemas.microsoft.com/office/drawing/2014/main" id="{EABA905A-B747-DDAA-879E-591EDFBC99A9}"/>
              </a:ext>
            </a:extLst>
          </p:cNvPr>
          <p:cNvSpPr/>
          <p:nvPr/>
        </p:nvSpPr>
        <p:spPr>
          <a:xfrm>
            <a:off x="7742710" y="3984355"/>
            <a:ext cx="342900" cy="333375"/>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CL" dirty="0"/>
          </a:p>
        </p:txBody>
      </p:sp>
      <p:cxnSp>
        <p:nvCxnSpPr>
          <p:cNvPr id="20" name="Conector recto de flecha 19">
            <a:extLst>
              <a:ext uri="{FF2B5EF4-FFF2-40B4-BE49-F238E27FC236}">
                <a16:creationId xmlns:a16="http://schemas.microsoft.com/office/drawing/2014/main" id="{02940D9F-BEDA-7C18-34FC-6EF91A0BEEAB}"/>
              </a:ext>
            </a:extLst>
          </p:cNvPr>
          <p:cNvCxnSpPr>
            <a:cxnSpLocks/>
            <a:stCxn id="4" idx="6"/>
            <a:endCxn id="15" idx="2"/>
          </p:cNvCxnSpPr>
          <p:nvPr/>
        </p:nvCxnSpPr>
        <p:spPr>
          <a:xfrm>
            <a:off x="5336824" y="2843933"/>
            <a:ext cx="2405886" cy="130711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Conector recto de flecha 24">
            <a:extLst>
              <a:ext uri="{FF2B5EF4-FFF2-40B4-BE49-F238E27FC236}">
                <a16:creationId xmlns:a16="http://schemas.microsoft.com/office/drawing/2014/main" id="{0F766172-9C93-C1A9-6670-7B62373D7EBD}"/>
              </a:ext>
            </a:extLst>
          </p:cNvPr>
          <p:cNvCxnSpPr>
            <a:cxnSpLocks/>
            <a:stCxn id="7" idx="6"/>
            <a:endCxn id="15" idx="3"/>
          </p:cNvCxnSpPr>
          <p:nvPr/>
        </p:nvCxnSpPr>
        <p:spPr>
          <a:xfrm flipV="1">
            <a:off x="6522372" y="4268908"/>
            <a:ext cx="1270555" cy="22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CuadroTexto 27">
            <a:extLst>
              <a:ext uri="{FF2B5EF4-FFF2-40B4-BE49-F238E27FC236}">
                <a16:creationId xmlns:a16="http://schemas.microsoft.com/office/drawing/2014/main" id="{3599AB7A-8FB8-97E6-17A4-9C8C42E46E75}"/>
              </a:ext>
            </a:extLst>
          </p:cNvPr>
          <p:cNvSpPr txBox="1"/>
          <p:nvPr/>
        </p:nvSpPr>
        <p:spPr>
          <a:xfrm>
            <a:off x="8187830" y="3968742"/>
            <a:ext cx="1866793" cy="307777"/>
          </a:xfrm>
          <a:prstGeom prst="rect">
            <a:avLst/>
          </a:prstGeom>
          <a:noFill/>
        </p:spPr>
        <p:txBody>
          <a:bodyPr wrap="none" rtlCol="0">
            <a:spAutoFit/>
          </a:bodyPr>
          <a:lstStyle/>
          <a:p>
            <a:pPr marL="182563" indent="-182563" algn="just">
              <a:spcAft>
                <a:spcPts val="600"/>
              </a:spcAft>
            </a:pPr>
            <a:r>
              <a:rPr lang="es-MX" sz="1400" dirty="0">
                <a:solidFill>
                  <a:srgbClr val="4D4D4D"/>
                </a:solidFill>
                <a:latin typeface="Euclid Square Bold"/>
              </a:rPr>
              <a:t>Sumidero de inversión</a:t>
            </a:r>
            <a:endParaRPr lang="es-CL" sz="1400" dirty="0">
              <a:solidFill>
                <a:srgbClr val="4D4D4D"/>
              </a:solidFill>
              <a:latin typeface="Euclid Square Bold"/>
            </a:endParaRPr>
          </a:p>
        </p:txBody>
      </p:sp>
      <p:cxnSp>
        <p:nvCxnSpPr>
          <p:cNvPr id="29" name="Conector recto de flecha 28">
            <a:extLst>
              <a:ext uri="{FF2B5EF4-FFF2-40B4-BE49-F238E27FC236}">
                <a16:creationId xmlns:a16="http://schemas.microsoft.com/office/drawing/2014/main" id="{21D51344-2DC0-B3EA-2E22-981C407D0B50}"/>
              </a:ext>
            </a:extLst>
          </p:cNvPr>
          <p:cNvCxnSpPr>
            <a:cxnSpLocks/>
            <a:stCxn id="6" idx="6"/>
            <a:endCxn id="15" idx="0"/>
          </p:cNvCxnSpPr>
          <p:nvPr/>
        </p:nvCxnSpPr>
        <p:spPr>
          <a:xfrm>
            <a:off x="6522372" y="2843933"/>
            <a:ext cx="1391788" cy="114042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2" name="Conector recto de flecha 31">
            <a:extLst>
              <a:ext uri="{FF2B5EF4-FFF2-40B4-BE49-F238E27FC236}">
                <a16:creationId xmlns:a16="http://schemas.microsoft.com/office/drawing/2014/main" id="{7A05E286-1F47-B733-E272-C1D17B0F8FEC}"/>
              </a:ext>
            </a:extLst>
          </p:cNvPr>
          <p:cNvCxnSpPr>
            <a:cxnSpLocks/>
            <a:stCxn id="5" idx="7"/>
            <a:endCxn id="15" idx="2"/>
          </p:cNvCxnSpPr>
          <p:nvPr/>
        </p:nvCxnSpPr>
        <p:spPr>
          <a:xfrm flipV="1">
            <a:off x="5286607" y="4151043"/>
            <a:ext cx="2456103" cy="225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855065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24</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CL" sz="2900" b="1" dirty="0"/>
              <a:t>Posibles Modelamientos</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33" name="Rectángulo 4">
            <a:extLst>
              <a:ext uri="{FF2B5EF4-FFF2-40B4-BE49-F238E27FC236}">
                <a16:creationId xmlns:a16="http://schemas.microsoft.com/office/drawing/2014/main" id="{57D1181B-08D3-4237-8B3E-06DBE78B576E}"/>
              </a:ext>
            </a:extLst>
          </p:cNvPr>
          <p:cNvSpPr/>
          <p:nvPr/>
        </p:nvSpPr>
        <p:spPr>
          <a:xfrm>
            <a:off x="292801" y="920202"/>
            <a:ext cx="11591999" cy="2862322"/>
          </a:xfrm>
          <a:prstGeom prst="rect">
            <a:avLst/>
          </a:prstGeom>
          <a:noFill/>
        </p:spPr>
        <p:txBody>
          <a:bodyPr wrap="square">
            <a:spAutoFit/>
          </a:bodyPr>
          <a:lstStyle/>
          <a:p>
            <a:pPr algn="just" fontAlgn="b"/>
            <a:r>
              <a:rPr lang="es-CL" dirty="0">
                <a:cs typeface="Arial" panose="020B0604020202020204" pitchFamily="34" charset="0"/>
              </a:rPr>
              <a:t>Un enfoque llamativo, que podría usarse a nivel de modelamiento sería la idea del dinero de las personas como un flujo.</a:t>
            </a:r>
          </a:p>
          <a:p>
            <a:pPr algn="just" fontAlgn="b"/>
            <a:r>
              <a:rPr lang="es-CL" dirty="0">
                <a:cs typeface="Arial" panose="020B0604020202020204" pitchFamily="34" charset="0"/>
              </a:rPr>
              <a:t>Ante esta idea, pueden usarse varias aproximaciones a nivel matemático, donde por ejemplo puede contemplarse usar ecuaciones como las de Navier-Stokes. Este será el modelamiento que propondremos a desarrollar.</a:t>
            </a:r>
          </a:p>
          <a:p>
            <a:pPr algn="just" fontAlgn="b"/>
            <a:endParaRPr lang="es-CL" dirty="0">
              <a:cs typeface="Arial" panose="020B0604020202020204" pitchFamily="34" charset="0"/>
            </a:endParaRPr>
          </a:p>
          <a:p>
            <a:pPr algn="just" fontAlgn="b"/>
            <a:r>
              <a:rPr lang="es-CL" b="1" dirty="0">
                <a:cs typeface="Arial" panose="020B0604020202020204" pitchFamily="34" charset="0"/>
              </a:rPr>
              <a:t>Características del flujo:</a:t>
            </a:r>
          </a:p>
          <a:p>
            <a:pPr marL="285750" indent="-285750" algn="just" fontAlgn="b">
              <a:buFont typeface="Arial" panose="020B0604020202020204" pitchFamily="34" charset="0"/>
              <a:buChar char="•"/>
            </a:pPr>
            <a:endParaRPr lang="es-CL" b="1" dirty="0">
              <a:cs typeface="Arial" panose="020B0604020202020204" pitchFamily="34" charset="0"/>
            </a:endParaRPr>
          </a:p>
          <a:p>
            <a:pPr marL="285750" indent="-285750" algn="just" fontAlgn="b">
              <a:buFont typeface="Arial" panose="020B0604020202020204" pitchFamily="34" charset="0"/>
              <a:buChar char="•"/>
            </a:pPr>
            <a:r>
              <a:rPr lang="es-CL" dirty="0">
                <a:cs typeface="Arial" panose="020B0604020202020204" pitchFamily="34" charset="0"/>
              </a:rPr>
              <a:t>Fluido newtoniano</a:t>
            </a:r>
          </a:p>
          <a:p>
            <a:pPr marL="285750" indent="-285750" algn="just" fontAlgn="b">
              <a:buFont typeface="Arial" panose="020B0604020202020204" pitchFamily="34" charset="0"/>
              <a:buChar char="•"/>
            </a:pPr>
            <a:r>
              <a:rPr lang="es-CL" dirty="0">
                <a:cs typeface="Arial" panose="020B0604020202020204" pitchFamily="34" charset="0"/>
              </a:rPr>
              <a:t>No estacionario</a:t>
            </a:r>
          </a:p>
          <a:p>
            <a:pPr marL="285750" indent="-285750" algn="just" fontAlgn="b">
              <a:buFont typeface="Arial" panose="020B0604020202020204" pitchFamily="34" charset="0"/>
              <a:buChar char="•"/>
            </a:pPr>
            <a:r>
              <a:rPr lang="es-CL" dirty="0">
                <a:cs typeface="Arial" panose="020B0604020202020204" pitchFamily="34" charset="0"/>
              </a:rPr>
              <a:t>El flujo es el financiamiento minorista (primordialmente DAP personas)</a:t>
            </a:r>
          </a:p>
          <a:p>
            <a:pPr algn="just" fontAlgn="b"/>
            <a:endParaRPr lang="es-CL" dirty="0">
              <a:cs typeface="Arial" panose="020B0604020202020204" pitchFamily="34" charset="0"/>
            </a:endParaRPr>
          </a:p>
        </p:txBody>
      </p:sp>
      <p:pic>
        <p:nvPicPr>
          <p:cNvPr id="7" name="Imagen 6">
            <a:extLst>
              <a:ext uri="{FF2B5EF4-FFF2-40B4-BE49-F238E27FC236}">
                <a16:creationId xmlns:a16="http://schemas.microsoft.com/office/drawing/2014/main" id="{417229F6-0270-DC9E-57B3-457046549A0C}"/>
              </a:ext>
            </a:extLst>
          </p:cNvPr>
          <p:cNvPicPr>
            <a:picLocks noChangeAspect="1"/>
          </p:cNvPicPr>
          <p:nvPr/>
        </p:nvPicPr>
        <p:blipFill>
          <a:blip r:embed="rId3"/>
          <a:stretch>
            <a:fillRect/>
          </a:stretch>
        </p:blipFill>
        <p:spPr>
          <a:xfrm>
            <a:off x="7491098" y="1964185"/>
            <a:ext cx="3803248" cy="3803248"/>
          </a:xfrm>
          <a:prstGeom prst="rect">
            <a:avLst/>
          </a:prstGeom>
        </p:spPr>
      </p:pic>
    </p:spTree>
    <p:extLst>
      <p:ext uri="{BB962C8B-B14F-4D97-AF65-F5344CB8AC3E}">
        <p14:creationId xmlns:p14="http://schemas.microsoft.com/office/powerpoint/2010/main" val="2973089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25</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CL" sz="2900" b="1" dirty="0"/>
              <a:t>Posibles Modelamientos (2/2)</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pic>
        <p:nvPicPr>
          <p:cNvPr id="3074" name="Picture 2" descr="Multimedia">
            <a:extLst>
              <a:ext uri="{FF2B5EF4-FFF2-40B4-BE49-F238E27FC236}">
                <a16:creationId xmlns:a16="http://schemas.microsoft.com/office/drawing/2014/main" id="{FF819B1E-1482-8915-845F-1287EAA29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371" y="2486134"/>
            <a:ext cx="5919257" cy="251568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9675FC56-5B26-CB6C-5653-6938D4B6F132}"/>
              </a:ext>
            </a:extLst>
          </p:cNvPr>
          <p:cNvSpPr txBox="1"/>
          <p:nvPr/>
        </p:nvSpPr>
        <p:spPr>
          <a:xfrm>
            <a:off x="307200" y="1104868"/>
            <a:ext cx="11306278" cy="923330"/>
          </a:xfrm>
          <a:prstGeom prst="rect">
            <a:avLst/>
          </a:prstGeom>
          <a:noFill/>
        </p:spPr>
        <p:txBody>
          <a:bodyPr wrap="square">
            <a:spAutoFit/>
          </a:bodyPr>
          <a:lstStyle/>
          <a:p>
            <a:pPr marL="285750" indent="-285750" algn="just" fontAlgn="b">
              <a:buFont typeface="Arial" panose="020B0604020202020204" pitchFamily="34" charset="0"/>
              <a:buChar char="•"/>
            </a:pPr>
            <a:r>
              <a:rPr lang="es-CL" dirty="0">
                <a:cs typeface="Arial" panose="020B0604020202020204" pitchFamily="34" charset="0"/>
              </a:rPr>
              <a:t>Una posible adaptación de estas ecuaciones puede darse a través de </a:t>
            </a:r>
            <a:r>
              <a:rPr lang="es-CL" b="1" dirty="0">
                <a:cs typeface="Arial" panose="020B0604020202020204" pitchFamily="34" charset="0"/>
              </a:rPr>
              <a:t>grafos ponderados</a:t>
            </a:r>
            <a:r>
              <a:rPr lang="es-CL" dirty="0">
                <a:cs typeface="Arial" panose="020B0604020202020204" pitchFamily="34" charset="0"/>
              </a:rPr>
              <a:t> de conexión finita. Dicha adaptación es una ecuación diferencial ordinaria con soluciones contenidas en un subespacio lineal, correspondiendo este subespacio a la ley de conservación newtoniana.</a:t>
            </a:r>
          </a:p>
        </p:txBody>
      </p:sp>
    </p:spTree>
    <p:extLst>
      <p:ext uri="{BB962C8B-B14F-4D97-AF65-F5344CB8AC3E}">
        <p14:creationId xmlns:p14="http://schemas.microsoft.com/office/powerpoint/2010/main" val="1943499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339098E-5F1E-4ABF-B0CA-08C78FB90DF6}"/>
              </a:ext>
            </a:extLst>
          </p:cNvPr>
          <p:cNvSpPr/>
          <p:nvPr/>
        </p:nvSpPr>
        <p:spPr>
          <a:xfrm>
            <a:off x="7909089" y="5522129"/>
            <a:ext cx="4282911" cy="1381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5" name="Rectángulo 4">
            <a:extLst>
              <a:ext uri="{FF2B5EF4-FFF2-40B4-BE49-F238E27FC236}">
                <a16:creationId xmlns:a16="http://schemas.microsoft.com/office/drawing/2014/main" id="{3A98FF2A-1997-4ECC-A375-6FBCA043B161}"/>
              </a:ext>
            </a:extLst>
          </p:cNvPr>
          <p:cNvSpPr/>
          <p:nvPr/>
        </p:nvSpPr>
        <p:spPr>
          <a:xfrm>
            <a:off x="478465" y="6198782"/>
            <a:ext cx="2711302" cy="62427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1" name="Rectángulo"/>
          <p:cNvSpPr/>
          <p:nvPr/>
        </p:nvSpPr>
        <p:spPr>
          <a:xfrm>
            <a:off x="209550" y="162388"/>
            <a:ext cx="11772900" cy="6514173"/>
          </a:xfrm>
          <a:prstGeom prst="rect">
            <a:avLst/>
          </a:prstGeom>
          <a:solidFill>
            <a:srgbClr val="333E48"/>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D5D5D5"/>
                </a:solidFill>
                <a:latin typeface="+mn-lt"/>
                <a:ea typeface="+mn-ea"/>
                <a:cs typeface="+mn-cs"/>
                <a:sym typeface="Helvetica Neue Medium"/>
              </a:defRPr>
            </a:pPr>
            <a:endParaRPr kumimoji="0" sz="1600" b="0" i="0" u="none" strike="noStrike" kern="1200" cap="none" spc="0" normalizeH="0" baseline="0" noProof="0" dirty="0">
              <a:ln>
                <a:noFill/>
              </a:ln>
              <a:solidFill>
                <a:srgbClr val="D5D5D5"/>
              </a:solidFill>
              <a:effectLst/>
              <a:uLnTx/>
              <a:uFillTx/>
              <a:latin typeface="Calibri"/>
              <a:ea typeface="+mn-ea"/>
              <a:cs typeface="+mn-cs"/>
              <a:sym typeface="Helvetica Neue Medium"/>
            </a:endParaRPr>
          </a:p>
        </p:txBody>
      </p:sp>
      <p:cxnSp>
        <p:nvCxnSpPr>
          <p:cNvPr id="3" name="Conector recto 2">
            <a:extLst>
              <a:ext uri="{FF2B5EF4-FFF2-40B4-BE49-F238E27FC236}">
                <a16:creationId xmlns:a16="http://schemas.microsoft.com/office/drawing/2014/main" id="{CFCBC593-B3CC-479B-A906-13935BCC5FD7}"/>
              </a:ext>
            </a:extLst>
          </p:cNvPr>
          <p:cNvCxnSpPr>
            <a:cxnSpLocks/>
          </p:cNvCxnSpPr>
          <p:nvPr/>
        </p:nvCxnSpPr>
        <p:spPr>
          <a:xfrm>
            <a:off x="478465" y="697832"/>
            <a:ext cx="1128841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0" name="Título 1">
            <a:extLst>
              <a:ext uri="{FF2B5EF4-FFF2-40B4-BE49-F238E27FC236}">
                <a16:creationId xmlns:a16="http://schemas.microsoft.com/office/drawing/2014/main" id="{8463A3F3-3A07-40AD-BD2C-DABCE90D2E37}"/>
              </a:ext>
            </a:extLst>
          </p:cNvPr>
          <p:cNvSpPr txBox="1">
            <a:spLocks/>
          </p:cNvSpPr>
          <p:nvPr/>
        </p:nvSpPr>
        <p:spPr>
          <a:xfrm>
            <a:off x="565209" y="34940"/>
            <a:ext cx="11304235" cy="744537"/>
          </a:xfrm>
          <a:prstGeom prst="rect">
            <a:avLst/>
          </a:prstGeom>
        </p:spPr>
        <p:txBody>
          <a:bodyPr vert="horz" lIns="91440" tIns="45720" rIns="91440" bIns="45720" rtlCol="0" anchor="ctr">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0" marR="0" lvl="0" indent="0" algn="r" defTabSz="609585" rtl="0" eaLnBrk="1" fontAlgn="auto" latinLnBrk="0" hangingPunct="1">
              <a:lnSpc>
                <a:spcPct val="100000"/>
              </a:lnSpc>
              <a:spcBef>
                <a:spcPct val="0"/>
              </a:spcBef>
              <a:spcAft>
                <a:spcPts val="0"/>
              </a:spcAft>
              <a:buClrTx/>
              <a:buSzTx/>
              <a:buFontTx/>
              <a:buNone/>
              <a:tabLst/>
              <a:defRPr/>
            </a:pPr>
            <a:r>
              <a:rPr kumimoji="0" lang="es-CL" sz="24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Tabla de Contenidos</a:t>
            </a:r>
          </a:p>
        </p:txBody>
      </p:sp>
      <p:sp>
        <p:nvSpPr>
          <p:cNvPr id="12" name="2 Marcador de contenido">
            <a:extLst>
              <a:ext uri="{FF2B5EF4-FFF2-40B4-BE49-F238E27FC236}">
                <a16:creationId xmlns:a16="http://schemas.microsoft.com/office/drawing/2014/main" id="{DF3FF88E-4F98-4E3C-93DA-58C42EF39690}"/>
              </a:ext>
            </a:extLst>
          </p:cNvPr>
          <p:cNvSpPr>
            <a:spLocks noGrp="1"/>
          </p:cNvSpPr>
          <p:nvPr/>
        </p:nvSpPr>
        <p:spPr bwMode="auto">
          <a:xfrm>
            <a:off x="3556933" y="1036683"/>
            <a:ext cx="8229600" cy="49865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2000" kern="1200">
                <a:solidFill>
                  <a:schemeClr val="tx1"/>
                </a:solidFill>
                <a:latin typeface="Century Gothic" pitchFamily="34" charset="0"/>
                <a:ea typeface="+mn-ea"/>
                <a:cs typeface="+mn-cs"/>
              </a:defRPr>
            </a:lvl1pPr>
            <a:lvl2pPr marL="742950" indent="-285750" algn="l" rtl="0" fontAlgn="base">
              <a:spcBef>
                <a:spcPct val="20000"/>
              </a:spcBef>
              <a:spcAft>
                <a:spcPct val="0"/>
              </a:spcAft>
              <a:buFont typeface="Arial" charset="0"/>
              <a:buChar char="–"/>
              <a:defRPr sz="1800" kern="1200">
                <a:solidFill>
                  <a:schemeClr val="tx1"/>
                </a:solidFill>
                <a:latin typeface="Century Gothic" pitchFamily="34" charset="0"/>
                <a:ea typeface="+mn-ea"/>
                <a:cs typeface="+mn-cs"/>
              </a:defRPr>
            </a:lvl2pPr>
            <a:lvl3pPr marL="1143000" indent="-228600" algn="l" rtl="0" fontAlgn="base">
              <a:spcBef>
                <a:spcPct val="20000"/>
              </a:spcBef>
              <a:spcAft>
                <a:spcPct val="0"/>
              </a:spcAft>
              <a:buFont typeface="Arial" charset="0"/>
              <a:buChar char="•"/>
              <a:defRPr sz="1600" kern="1200">
                <a:solidFill>
                  <a:schemeClr val="tx1"/>
                </a:solidFill>
                <a:latin typeface="Century Gothic" pitchFamily="34" charset="0"/>
                <a:ea typeface="+mn-ea"/>
                <a:cs typeface="+mn-cs"/>
              </a:defRPr>
            </a:lvl3pPr>
            <a:lvl4pPr marL="16002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4pPr>
            <a:lvl5pPr marL="20574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s-CL" sz="1800" dirty="0">
                <a:solidFill>
                  <a:prstClr val="white"/>
                </a:solidFill>
                <a:latin typeface="Arial" panose="020B0604020202020204" pitchFamily="34" charset="0"/>
                <a:cs typeface="Arial" panose="020B0604020202020204" pitchFamily="34" charset="0"/>
              </a:rPr>
              <a:t>Descripción y contexto del problema</a:t>
            </a:r>
          </a:p>
          <a:p>
            <a:pPr marL="0" indent="0">
              <a:buNone/>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prstClr val="white"/>
                </a:solidFill>
                <a:latin typeface="Arial" panose="020B0604020202020204" pitchFamily="34" charset="0"/>
                <a:cs typeface="Arial" panose="020B0604020202020204" pitchFamily="34" charset="0"/>
              </a:rPr>
              <a:t>¿Qué dice la literatura?</a:t>
            </a:r>
          </a:p>
          <a:p>
            <a:pPr marL="0" indent="0">
              <a:buNone/>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Definiciones específicas del problema</a:t>
            </a:r>
          </a:p>
          <a:p>
            <a:pPr marL="0" indent="0">
              <a:buNone/>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Posibles Modelamientos</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b="1" dirty="0">
                <a:solidFill>
                  <a:schemeClr val="bg1"/>
                </a:solidFill>
                <a:latin typeface="Arial" panose="020B0604020202020204" pitchFamily="34" charset="0"/>
                <a:cs typeface="Arial" panose="020B0604020202020204" pitchFamily="34" charset="0"/>
              </a:rPr>
              <a:t>Levantamiento de data</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Proyecto estudiantil</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marL="0" lvl="0" indent="0">
              <a:buNone/>
              <a:defRPr/>
            </a:pPr>
            <a:endParaRPr lang="es-CL" sz="1800" b="1" dirty="0">
              <a:solidFill>
                <a:prstClr val="white"/>
              </a:solidFill>
              <a:latin typeface="Arial" panose="020B0604020202020204" pitchFamily="34" charset="0"/>
              <a:cs typeface="Arial" panose="020B0604020202020204" pitchFamily="34" charset="0"/>
            </a:endParaRPr>
          </a:p>
          <a:p>
            <a:pPr lvl="0">
              <a:defRPr/>
            </a:pPr>
            <a:endParaRPr lang="es-CL" sz="1800" b="1" dirty="0">
              <a:solidFill>
                <a:prstClr val="white"/>
              </a:solidFill>
              <a:latin typeface="Arial" panose="020B0604020202020204" pitchFamily="34" charset="0"/>
              <a:cs typeface="Arial" panose="020B0604020202020204" pitchFamily="34" charset="0"/>
            </a:endParaRPr>
          </a:p>
        </p:txBody>
      </p:sp>
      <p:sp>
        <p:nvSpPr>
          <p:cNvPr id="13" name="Flecha: cheurón 12">
            <a:extLst>
              <a:ext uri="{FF2B5EF4-FFF2-40B4-BE49-F238E27FC236}">
                <a16:creationId xmlns:a16="http://schemas.microsoft.com/office/drawing/2014/main" id="{0AF4512E-69CB-4936-AB89-47C80C527E3F}"/>
              </a:ext>
            </a:extLst>
          </p:cNvPr>
          <p:cNvSpPr/>
          <p:nvPr/>
        </p:nvSpPr>
        <p:spPr>
          <a:xfrm>
            <a:off x="3180652" y="4076700"/>
            <a:ext cx="360727" cy="226502"/>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chemeClr val="tx1"/>
              </a:solidFill>
            </a:endParaRPr>
          </a:p>
        </p:txBody>
      </p:sp>
    </p:spTree>
    <p:extLst>
      <p:ext uri="{BB962C8B-B14F-4D97-AF65-F5344CB8AC3E}">
        <p14:creationId xmlns:p14="http://schemas.microsoft.com/office/powerpoint/2010/main" val="53503736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27</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L</a:t>
            </a:r>
            <a:r>
              <a:rPr lang="es-CL" sz="2900" b="1" dirty="0" err="1"/>
              <a:t>evantamiento</a:t>
            </a:r>
            <a:r>
              <a:rPr lang="es-CL" sz="2900" b="1" dirty="0"/>
              <a:t> de data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4">
            <a:extLst>
              <a:ext uri="{FF2B5EF4-FFF2-40B4-BE49-F238E27FC236}">
                <a16:creationId xmlns:a16="http://schemas.microsoft.com/office/drawing/2014/main" id="{D5DA3D9E-4795-A684-6C8A-808F102FFB8B}"/>
              </a:ext>
            </a:extLst>
          </p:cNvPr>
          <p:cNvSpPr/>
          <p:nvPr/>
        </p:nvSpPr>
        <p:spPr>
          <a:xfrm>
            <a:off x="292801" y="701127"/>
            <a:ext cx="11591999" cy="3139321"/>
          </a:xfrm>
          <a:prstGeom prst="rect">
            <a:avLst/>
          </a:prstGeom>
          <a:noFill/>
        </p:spPr>
        <p:txBody>
          <a:bodyPr wrap="square">
            <a:spAutoFit/>
          </a:bodyPr>
          <a:lstStyle/>
          <a:p>
            <a:pPr algn="just" fontAlgn="b"/>
            <a:endParaRPr lang="es-CL" dirty="0">
              <a:cs typeface="Arial" panose="020B0604020202020204" pitchFamily="34" charset="0"/>
            </a:endParaRPr>
          </a:p>
          <a:p>
            <a:pPr marL="285750" indent="-285750" algn="just" fontAlgn="b">
              <a:buFont typeface="Arial" panose="020B0604020202020204" pitchFamily="34" charset="0"/>
              <a:buChar char="•"/>
            </a:pPr>
            <a:r>
              <a:rPr lang="es-CL" dirty="0">
                <a:cs typeface="Arial" panose="020B0604020202020204" pitchFamily="34" charset="0"/>
              </a:rPr>
              <a:t>Para el trabajo de este proyecto, usaremos un repositorio comunitario en </a:t>
            </a:r>
            <a:r>
              <a:rPr lang="es-CL" b="1" i="1" dirty="0" err="1">
                <a:cs typeface="Arial" panose="020B0604020202020204" pitchFamily="34" charset="0"/>
              </a:rPr>
              <a:t>Bitbucket</a:t>
            </a:r>
            <a:r>
              <a:rPr lang="es-CL" dirty="0">
                <a:cs typeface="Arial" panose="020B0604020202020204" pitchFamily="34" charset="0"/>
              </a:rPr>
              <a:t>.</a:t>
            </a:r>
          </a:p>
          <a:p>
            <a:pPr marL="285750" indent="-285750" algn="just" fontAlgn="b">
              <a:buFont typeface="Arial" panose="020B0604020202020204" pitchFamily="34" charset="0"/>
              <a:buChar char="•"/>
            </a:pPr>
            <a:endParaRPr lang="es-CL" dirty="0">
              <a:cs typeface="Arial" panose="020B0604020202020204" pitchFamily="34" charset="0"/>
            </a:endParaRPr>
          </a:p>
          <a:p>
            <a:pPr marL="285750" indent="-285750" algn="just" fontAlgn="b">
              <a:buFont typeface="Arial" panose="020B0604020202020204" pitchFamily="34" charset="0"/>
              <a:buChar char="•"/>
            </a:pPr>
            <a:r>
              <a:rPr lang="es-CL" dirty="0">
                <a:cs typeface="Arial" panose="020B0604020202020204" pitchFamily="34" charset="0"/>
              </a:rPr>
              <a:t>Se cuenta con Bases de Datos (BBDD) referente a emisiones de depósitos que entrega públicamente la CMF y data de emisores de </a:t>
            </a:r>
            <a:r>
              <a:rPr lang="es-CL" i="1" dirty="0" err="1">
                <a:cs typeface="Arial" panose="020B0604020202020204" pitchFamily="34" charset="0"/>
              </a:rPr>
              <a:t>RiskAmerica</a:t>
            </a:r>
            <a:r>
              <a:rPr lang="es-CL" dirty="0">
                <a:cs typeface="Arial" panose="020B0604020202020204" pitchFamily="34" charset="0"/>
              </a:rPr>
              <a:t>.</a:t>
            </a:r>
          </a:p>
          <a:p>
            <a:pPr marL="285750" indent="-285750" algn="just" fontAlgn="b">
              <a:buFont typeface="Arial" panose="020B0604020202020204" pitchFamily="34" charset="0"/>
              <a:buChar char="•"/>
            </a:pPr>
            <a:endParaRPr lang="es-CL" dirty="0">
              <a:cs typeface="Arial" panose="020B0604020202020204" pitchFamily="34" charset="0"/>
            </a:endParaRPr>
          </a:p>
          <a:p>
            <a:pPr marL="285750" indent="-285750" algn="just" fontAlgn="b">
              <a:buFont typeface="Arial" panose="020B0604020202020204" pitchFamily="34" charset="0"/>
              <a:buChar char="•"/>
            </a:pPr>
            <a:r>
              <a:rPr lang="es-CL" dirty="0">
                <a:cs typeface="Arial" panose="020B0604020202020204" pitchFamily="34" charset="0"/>
              </a:rPr>
              <a:t>Será importante desarrollar procesos de </a:t>
            </a:r>
            <a:r>
              <a:rPr lang="es-CL" i="1" dirty="0">
                <a:cs typeface="Arial" panose="020B0604020202020204" pitchFamily="34" charset="0"/>
              </a:rPr>
              <a:t>ETL</a:t>
            </a:r>
            <a:r>
              <a:rPr lang="es-CL" dirty="0">
                <a:cs typeface="Arial" panose="020B0604020202020204" pitchFamily="34" charset="0"/>
              </a:rPr>
              <a:t> (Extracción-Transformación y Carga) de datos disponibles en la web a nuestro repositorio y a nuestra BBDD interna.</a:t>
            </a:r>
          </a:p>
          <a:p>
            <a:pPr marL="285750" indent="-285750" algn="just" fontAlgn="b">
              <a:buFont typeface="Arial" panose="020B0604020202020204" pitchFamily="34" charset="0"/>
              <a:buChar char="•"/>
            </a:pPr>
            <a:endParaRPr lang="es-CL" dirty="0">
              <a:cs typeface="Arial" panose="020B0604020202020204" pitchFamily="34" charset="0"/>
            </a:endParaRPr>
          </a:p>
          <a:p>
            <a:pPr marL="285750" indent="-285750" algn="just" fontAlgn="b">
              <a:buFont typeface="Arial" panose="020B0604020202020204" pitchFamily="34" charset="0"/>
              <a:buChar char="•"/>
            </a:pPr>
            <a:r>
              <a:rPr lang="es-CL" dirty="0">
                <a:cs typeface="Arial" panose="020B0604020202020204" pitchFamily="34" charset="0"/>
              </a:rPr>
              <a:t>Un ejemplo de esto es el trabajo con la data presente en la </a:t>
            </a:r>
            <a:r>
              <a:rPr lang="es-CL" b="1" i="1" dirty="0">
                <a:cs typeface="Arial" panose="020B0604020202020204" pitchFamily="34" charset="0"/>
              </a:rPr>
              <a:t>Base de Datos Estadísticos del Banco Central.</a:t>
            </a:r>
          </a:p>
          <a:p>
            <a:pPr algn="just" fontAlgn="b"/>
            <a:endParaRPr lang="es-CL" b="1" i="1" dirty="0">
              <a:cs typeface="Arial" panose="020B0604020202020204" pitchFamily="34" charset="0"/>
            </a:endParaRPr>
          </a:p>
        </p:txBody>
      </p:sp>
    </p:spTree>
    <p:extLst>
      <p:ext uri="{BB962C8B-B14F-4D97-AF65-F5344CB8AC3E}">
        <p14:creationId xmlns:p14="http://schemas.microsoft.com/office/powerpoint/2010/main" val="3226367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339098E-5F1E-4ABF-B0CA-08C78FB90DF6}"/>
              </a:ext>
            </a:extLst>
          </p:cNvPr>
          <p:cNvSpPr/>
          <p:nvPr/>
        </p:nvSpPr>
        <p:spPr>
          <a:xfrm>
            <a:off x="7909089" y="5522129"/>
            <a:ext cx="4282911" cy="1381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5" name="Rectángulo 4">
            <a:extLst>
              <a:ext uri="{FF2B5EF4-FFF2-40B4-BE49-F238E27FC236}">
                <a16:creationId xmlns:a16="http://schemas.microsoft.com/office/drawing/2014/main" id="{3A98FF2A-1997-4ECC-A375-6FBCA043B161}"/>
              </a:ext>
            </a:extLst>
          </p:cNvPr>
          <p:cNvSpPr/>
          <p:nvPr/>
        </p:nvSpPr>
        <p:spPr>
          <a:xfrm>
            <a:off x="478465" y="6198782"/>
            <a:ext cx="2711302" cy="62427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1" name="Rectángulo"/>
          <p:cNvSpPr/>
          <p:nvPr/>
        </p:nvSpPr>
        <p:spPr>
          <a:xfrm>
            <a:off x="209550" y="162388"/>
            <a:ext cx="11772900" cy="6514173"/>
          </a:xfrm>
          <a:prstGeom prst="rect">
            <a:avLst/>
          </a:prstGeom>
          <a:solidFill>
            <a:srgbClr val="333E48"/>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D5D5D5"/>
                </a:solidFill>
                <a:latin typeface="+mn-lt"/>
                <a:ea typeface="+mn-ea"/>
                <a:cs typeface="+mn-cs"/>
                <a:sym typeface="Helvetica Neue Medium"/>
              </a:defRPr>
            </a:pPr>
            <a:endParaRPr kumimoji="0" sz="1600" b="0" i="0" u="none" strike="noStrike" kern="1200" cap="none" spc="0" normalizeH="0" baseline="0" noProof="0" dirty="0">
              <a:ln>
                <a:noFill/>
              </a:ln>
              <a:solidFill>
                <a:srgbClr val="D5D5D5"/>
              </a:solidFill>
              <a:effectLst/>
              <a:uLnTx/>
              <a:uFillTx/>
              <a:latin typeface="Calibri"/>
              <a:ea typeface="+mn-ea"/>
              <a:cs typeface="+mn-cs"/>
              <a:sym typeface="Helvetica Neue Medium"/>
            </a:endParaRPr>
          </a:p>
        </p:txBody>
      </p:sp>
      <p:cxnSp>
        <p:nvCxnSpPr>
          <p:cNvPr id="3" name="Conector recto 2">
            <a:extLst>
              <a:ext uri="{FF2B5EF4-FFF2-40B4-BE49-F238E27FC236}">
                <a16:creationId xmlns:a16="http://schemas.microsoft.com/office/drawing/2014/main" id="{CFCBC593-B3CC-479B-A906-13935BCC5FD7}"/>
              </a:ext>
            </a:extLst>
          </p:cNvPr>
          <p:cNvCxnSpPr>
            <a:cxnSpLocks/>
          </p:cNvCxnSpPr>
          <p:nvPr/>
        </p:nvCxnSpPr>
        <p:spPr>
          <a:xfrm>
            <a:off x="478465" y="697832"/>
            <a:ext cx="1128841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0" name="Título 1">
            <a:extLst>
              <a:ext uri="{FF2B5EF4-FFF2-40B4-BE49-F238E27FC236}">
                <a16:creationId xmlns:a16="http://schemas.microsoft.com/office/drawing/2014/main" id="{8463A3F3-3A07-40AD-BD2C-DABCE90D2E37}"/>
              </a:ext>
            </a:extLst>
          </p:cNvPr>
          <p:cNvSpPr txBox="1">
            <a:spLocks/>
          </p:cNvSpPr>
          <p:nvPr/>
        </p:nvSpPr>
        <p:spPr>
          <a:xfrm>
            <a:off x="565209" y="34940"/>
            <a:ext cx="11304235" cy="744537"/>
          </a:xfrm>
          <a:prstGeom prst="rect">
            <a:avLst/>
          </a:prstGeom>
        </p:spPr>
        <p:txBody>
          <a:bodyPr vert="horz" lIns="91440" tIns="45720" rIns="91440" bIns="45720" rtlCol="0" anchor="ctr">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0" marR="0" lvl="0" indent="0" algn="r" defTabSz="609585" rtl="0" eaLnBrk="1" fontAlgn="auto" latinLnBrk="0" hangingPunct="1">
              <a:lnSpc>
                <a:spcPct val="100000"/>
              </a:lnSpc>
              <a:spcBef>
                <a:spcPct val="0"/>
              </a:spcBef>
              <a:spcAft>
                <a:spcPts val="0"/>
              </a:spcAft>
              <a:buClrTx/>
              <a:buSzTx/>
              <a:buFontTx/>
              <a:buNone/>
              <a:tabLst/>
              <a:defRPr/>
            </a:pPr>
            <a:r>
              <a:rPr kumimoji="0" lang="es-CL" sz="24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Tabla de Contenidos</a:t>
            </a:r>
          </a:p>
        </p:txBody>
      </p:sp>
      <p:sp>
        <p:nvSpPr>
          <p:cNvPr id="12" name="2 Marcador de contenido">
            <a:extLst>
              <a:ext uri="{FF2B5EF4-FFF2-40B4-BE49-F238E27FC236}">
                <a16:creationId xmlns:a16="http://schemas.microsoft.com/office/drawing/2014/main" id="{DF3FF88E-4F98-4E3C-93DA-58C42EF39690}"/>
              </a:ext>
            </a:extLst>
          </p:cNvPr>
          <p:cNvSpPr>
            <a:spLocks noGrp="1"/>
          </p:cNvSpPr>
          <p:nvPr/>
        </p:nvSpPr>
        <p:spPr bwMode="auto">
          <a:xfrm>
            <a:off x="3556933" y="1036683"/>
            <a:ext cx="8229600" cy="49865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2000" kern="1200">
                <a:solidFill>
                  <a:schemeClr val="tx1"/>
                </a:solidFill>
                <a:latin typeface="Century Gothic" pitchFamily="34" charset="0"/>
                <a:ea typeface="+mn-ea"/>
                <a:cs typeface="+mn-cs"/>
              </a:defRPr>
            </a:lvl1pPr>
            <a:lvl2pPr marL="742950" indent="-285750" algn="l" rtl="0" fontAlgn="base">
              <a:spcBef>
                <a:spcPct val="20000"/>
              </a:spcBef>
              <a:spcAft>
                <a:spcPct val="0"/>
              </a:spcAft>
              <a:buFont typeface="Arial" charset="0"/>
              <a:buChar char="–"/>
              <a:defRPr sz="1800" kern="1200">
                <a:solidFill>
                  <a:schemeClr val="tx1"/>
                </a:solidFill>
                <a:latin typeface="Century Gothic" pitchFamily="34" charset="0"/>
                <a:ea typeface="+mn-ea"/>
                <a:cs typeface="+mn-cs"/>
              </a:defRPr>
            </a:lvl2pPr>
            <a:lvl3pPr marL="1143000" indent="-228600" algn="l" rtl="0" fontAlgn="base">
              <a:spcBef>
                <a:spcPct val="20000"/>
              </a:spcBef>
              <a:spcAft>
                <a:spcPct val="0"/>
              </a:spcAft>
              <a:buFont typeface="Arial" charset="0"/>
              <a:buChar char="•"/>
              <a:defRPr sz="1600" kern="1200">
                <a:solidFill>
                  <a:schemeClr val="tx1"/>
                </a:solidFill>
                <a:latin typeface="Century Gothic" pitchFamily="34" charset="0"/>
                <a:ea typeface="+mn-ea"/>
                <a:cs typeface="+mn-cs"/>
              </a:defRPr>
            </a:lvl3pPr>
            <a:lvl4pPr marL="16002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4pPr>
            <a:lvl5pPr marL="20574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s-CL" sz="1800" dirty="0">
                <a:solidFill>
                  <a:prstClr val="white"/>
                </a:solidFill>
                <a:latin typeface="Arial" panose="020B0604020202020204" pitchFamily="34" charset="0"/>
                <a:cs typeface="Arial" panose="020B0604020202020204" pitchFamily="34" charset="0"/>
              </a:rPr>
              <a:t>Descripción y contexto del problema</a:t>
            </a:r>
          </a:p>
          <a:p>
            <a:pPr marL="0" indent="0">
              <a:buNone/>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prstClr val="white"/>
                </a:solidFill>
                <a:latin typeface="Arial" panose="020B0604020202020204" pitchFamily="34" charset="0"/>
                <a:cs typeface="Arial" panose="020B0604020202020204" pitchFamily="34" charset="0"/>
              </a:rPr>
              <a:t>¿Qué dice la literatura?</a:t>
            </a:r>
          </a:p>
          <a:p>
            <a:pPr marL="0" indent="0">
              <a:buNone/>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Definiciones específicas del problema</a:t>
            </a:r>
          </a:p>
          <a:p>
            <a:pPr marL="0" indent="0">
              <a:buNone/>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Posibles Modelamientos</a:t>
            </a:r>
          </a:p>
          <a:p>
            <a:pPr marL="0" indent="0">
              <a:buNone/>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Levantamiento de data</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b="1" dirty="0">
                <a:solidFill>
                  <a:schemeClr val="bg1"/>
                </a:solidFill>
                <a:latin typeface="Arial" panose="020B0604020202020204" pitchFamily="34" charset="0"/>
                <a:cs typeface="Arial" panose="020B0604020202020204" pitchFamily="34" charset="0"/>
              </a:rPr>
              <a:t>Proyecto estudiantil</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marL="0" lvl="0" indent="0">
              <a:buNone/>
              <a:defRPr/>
            </a:pPr>
            <a:endParaRPr lang="es-CL" sz="1800" b="1" dirty="0">
              <a:solidFill>
                <a:prstClr val="white"/>
              </a:solidFill>
              <a:latin typeface="Arial" panose="020B0604020202020204" pitchFamily="34" charset="0"/>
              <a:cs typeface="Arial" panose="020B0604020202020204" pitchFamily="34" charset="0"/>
            </a:endParaRPr>
          </a:p>
          <a:p>
            <a:pPr lvl="0">
              <a:defRPr/>
            </a:pPr>
            <a:endParaRPr lang="es-CL" sz="1800" b="1" dirty="0">
              <a:solidFill>
                <a:prstClr val="white"/>
              </a:solidFill>
              <a:latin typeface="Arial" panose="020B0604020202020204" pitchFamily="34" charset="0"/>
              <a:cs typeface="Arial" panose="020B0604020202020204" pitchFamily="34" charset="0"/>
            </a:endParaRPr>
          </a:p>
        </p:txBody>
      </p:sp>
      <p:sp>
        <p:nvSpPr>
          <p:cNvPr id="13" name="Flecha: cheurón 12">
            <a:extLst>
              <a:ext uri="{FF2B5EF4-FFF2-40B4-BE49-F238E27FC236}">
                <a16:creationId xmlns:a16="http://schemas.microsoft.com/office/drawing/2014/main" id="{0AF4512E-69CB-4936-AB89-47C80C527E3F}"/>
              </a:ext>
            </a:extLst>
          </p:cNvPr>
          <p:cNvSpPr/>
          <p:nvPr/>
        </p:nvSpPr>
        <p:spPr>
          <a:xfrm>
            <a:off x="3046820" y="4730704"/>
            <a:ext cx="360727" cy="226502"/>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chemeClr val="tx1"/>
              </a:solidFill>
            </a:endParaRPr>
          </a:p>
        </p:txBody>
      </p:sp>
    </p:spTree>
    <p:extLst>
      <p:ext uri="{BB962C8B-B14F-4D97-AF65-F5344CB8AC3E}">
        <p14:creationId xmlns:p14="http://schemas.microsoft.com/office/powerpoint/2010/main" val="362372496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29</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Proyecto estudiantil</a:t>
            </a:r>
            <a:endParaRPr lang="es-CL" sz="2900" b="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8DEA98FD-717D-228F-5700-A4C073FC7FAF}"/>
              </a:ext>
            </a:extLst>
          </p:cNvPr>
          <p:cNvSpPr/>
          <p:nvPr/>
        </p:nvSpPr>
        <p:spPr>
          <a:xfrm>
            <a:off x="292801" y="701127"/>
            <a:ext cx="11591999" cy="5678478"/>
          </a:xfrm>
          <a:prstGeom prst="rect">
            <a:avLst/>
          </a:prstGeom>
          <a:noFill/>
        </p:spPr>
        <p:txBody>
          <a:bodyPr wrap="square">
            <a:spAutoFit/>
          </a:bodyPr>
          <a:lstStyle/>
          <a:p>
            <a:pPr fontAlgn="b"/>
            <a:r>
              <a:rPr lang="es-CL" sz="2500" b="1" i="1" dirty="0">
                <a:cs typeface="Arial" panose="020B0604020202020204" pitchFamily="34" charset="0"/>
              </a:rPr>
              <a:t>Etapas del proyecto (Framework: </a:t>
            </a:r>
            <a:r>
              <a:rPr lang="es-CL" sz="2500" b="1" i="1" dirty="0" err="1">
                <a:cs typeface="Arial" panose="020B0604020202020204" pitchFamily="34" charset="0"/>
              </a:rPr>
              <a:t>Design</a:t>
            </a:r>
            <a:r>
              <a:rPr lang="es-CL" sz="2500" b="1" i="1" dirty="0">
                <a:cs typeface="Arial" panose="020B0604020202020204" pitchFamily="34" charset="0"/>
              </a:rPr>
              <a:t> </a:t>
            </a:r>
            <a:r>
              <a:rPr lang="es-CL" sz="2500" b="1" i="1" dirty="0" err="1">
                <a:cs typeface="Arial" panose="020B0604020202020204" pitchFamily="34" charset="0"/>
              </a:rPr>
              <a:t>Thinking</a:t>
            </a:r>
            <a:r>
              <a:rPr lang="es-CL" sz="2500" b="1" i="1" dirty="0">
                <a:cs typeface="Arial" panose="020B0604020202020204" pitchFamily="34" charset="0"/>
              </a:rPr>
              <a:t>)</a:t>
            </a:r>
          </a:p>
          <a:p>
            <a:pPr algn="just" fontAlgn="b"/>
            <a:endParaRPr lang="es-CL" b="1" i="1" dirty="0">
              <a:cs typeface="Arial" panose="020B0604020202020204" pitchFamily="34" charset="0"/>
            </a:endParaRPr>
          </a:p>
          <a:p>
            <a:pPr marL="342900" indent="-342900" algn="just" fontAlgn="b">
              <a:buFont typeface="+mj-lt"/>
              <a:buAutoNum type="arabicPeriod"/>
            </a:pPr>
            <a:r>
              <a:rPr lang="es-CL" b="1" i="1" dirty="0">
                <a:cs typeface="Arial" panose="020B0604020202020204" pitchFamily="34" charset="0"/>
              </a:rPr>
              <a:t>Empatizar y definir la problemática (semanas 1-4)</a:t>
            </a:r>
          </a:p>
          <a:p>
            <a:pPr marL="342900" indent="-342900" algn="just" fontAlgn="b">
              <a:buFont typeface="+mj-lt"/>
              <a:buAutoNum type="arabicPeriod"/>
            </a:pPr>
            <a:r>
              <a:rPr lang="es-CL" b="1" i="1" dirty="0">
                <a:cs typeface="Arial" panose="020B0604020202020204" pitchFamily="34" charset="0"/>
              </a:rPr>
              <a:t>Idear y prototipar soluciones (enfoque en semanas 5-8)</a:t>
            </a:r>
          </a:p>
          <a:p>
            <a:pPr marL="342900" indent="-342900" algn="just" fontAlgn="b">
              <a:buFont typeface="+mj-lt"/>
              <a:buAutoNum type="arabicPeriod"/>
            </a:pPr>
            <a:r>
              <a:rPr lang="es-CL" b="1" i="1" dirty="0">
                <a:cs typeface="Arial" panose="020B0604020202020204" pitchFamily="34" charset="0"/>
              </a:rPr>
              <a:t>Probar, implementar y evaluar (enfoque en semanas 9-14)</a:t>
            </a:r>
          </a:p>
          <a:p>
            <a:pPr algn="just" fontAlgn="b"/>
            <a:endParaRPr lang="es-CL" dirty="0">
              <a:cs typeface="Arial" panose="020B0604020202020204" pitchFamily="34" charset="0"/>
            </a:endParaRPr>
          </a:p>
          <a:p>
            <a:pPr algn="just" fontAlgn="b"/>
            <a:endParaRPr lang="es-CL" dirty="0">
              <a:cs typeface="Arial" panose="020B0604020202020204" pitchFamily="34" charset="0"/>
            </a:endParaRPr>
          </a:p>
          <a:p>
            <a:pPr algn="just" fontAlgn="b"/>
            <a:r>
              <a:rPr lang="es-CL" sz="2500" b="1" i="1" dirty="0">
                <a:cs typeface="Arial" panose="020B0604020202020204" pitchFamily="34" charset="0"/>
              </a:rPr>
              <a:t>Características del proyecto</a:t>
            </a:r>
          </a:p>
          <a:p>
            <a:pPr algn="just" fontAlgn="b"/>
            <a:endParaRPr lang="es-CL" sz="2500" b="1" i="1" dirty="0">
              <a:cs typeface="Arial" panose="020B0604020202020204" pitchFamily="34" charset="0"/>
            </a:endParaRPr>
          </a:p>
          <a:p>
            <a:pPr marL="285750" indent="-285750" algn="just" fontAlgn="b">
              <a:buFont typeface="Arial" panose="020B0604020202020204" pitchFamily="34" charset="0"/>
              <a:buChar char="•"/>
            </a:pPr>
            <a:r>
              <a:rPr lang="es-CL" dirty="0">
                <a:cs typeface="Arial" panose="020B0604020202020204" pitchFamily="34" charset="0"/>
              </a:rPr>
              <a:t>Duración: 3-4 meses </a:t>
            </a:r>
            <a:r>
              <a:rPr lang="es-CL" dirty="0" err="1">
                <a:cs typeface="Arial" panose="020B0604020202020204" pitchFamily="34" charset="0"/>
              </a:rPr>
              <a:t>apróx</a:t>
            </a:r>
            <a:r>
              <a:rPr lang="es-CL" dirty="0">
                <a:cs typeface="Arial" panose="020B0604020202020204" pitchFamily="34" charset="0"/>
              </a:rPr>
              <a:t>.</a:t>
            </a:r>
          </a:p>
          <a:p>
            <a:pPr algn="just" fontAlgn="b"/>
            <a:endParaRPr lang="es-CL" b="1" i="1" dirty="0">
              <a:cs typeface="Arial" panose="020B0604020202020204" pitchFamily="34" charset="0"/>
            </a:endParaRPr>
          </a:p>
          <a:p>
            <a:pPr marL="285750" indent="-285750" algn="just" fontAlgn="b">
              <a:buFont typeface="Arial" panose="020B0604020202020204" pitchFamily="34" charset="0"/>
              <a:buChar char="•"/>
            </a:pPr>
            <a:r>
              <a:rPr lang="es-CL" dirty="0">
                <a:cs typeface="Arial" panose="020B0604020202020204" pitchFamily="34" charset="0"/>
              </a:rPr>
              <a:t>Equipos colaborativos</a:t>
            </a:r>
          </a:p>
          <a:p>
            <a:pPr algn="just" fontAlgn="b"/>
            <a:endParaRPr lang="es-CL" b="1" i="1" dirty="0">
              <a:cs typeface="Arial" panose="020B0604020202020204" pitchFamily="34" charset="0"/>
            </a:endParaRPr>
          </a:p>
          <a:p>
            <a:pPr marL="285750" indent="-285750" algn="just" fontAlgn="b">
              <a:buFont typeface="Arial" panose="020B0604020202020204" pitchFamily="34" charset="0"/>
              <a:buChar char="•"/>
            </a:pPr>
            <a:r>
              <a:rPr lang="es-CL" dirty="0">
                <a:cs typeface="Arial" panose="020B0604020202020204" pitchFamily="34" charset="0"/>
              </a:rPr>
              <a:t>Pueden ser varios proyectos</a:t>
            </a:r>
          </a:p>
          <a:p>
            <a:pPr marL="285750" indent="-285750" algn="just" fontAlgn="b">
              <a:buFont typeface="Arial" panose="020B0604020202020204" pitchFamily="34" charset="0"/>
              <a:buChar char="•"/>
            </a:pPr>
            <a:endParaRPr lang="es-CL" dirty="0">
              <a:cs typeface="Arial" panose="020B0604020202020204" pitchFamily="34" charset="0"/>
            </a:endParaRPr>
          </a:p>
          <a:p>
            <a:pPr marL="285750" indent="-285750" algn="just" fontAlgn="b">
              <a:buFont typeface="Arial" panose="020B0604020202020204" pitchFamily="34" charset="0"/>
              <a:buChar char="•"/>
            </a:pPr>
            <a:r>
              <a:rPr lang="es-CL" dirty="0">
                <a:cs typeface="Arial" panose="020B0604020202020204" pitchFamily="34" charset="0"/>
              </a:rPr>
              <a:t>Pueden tratar dimensiones distintas</a:t>
            </a:r>
          </a:p>
          <a:p>
            <a:pPr marL="285750" indent="-285750" algn="just" fontAlgn="b">
              <a:buFont typeface="Arial" panose="020B0604020202020204" pitchFamily="34" charset="0"/>
              <a:buChar char="•"/>
            </a:pPr>
            <a:endParaRPr lang="es-CL" dirty="0">
              <a:cs typeface="Arial" panose="020B0604020202020204" pitchFamily="34" charset="0"/>
            </a:endParaRPr>
          </a:p>
          <a:p>
            <a:pPr marL="285750" indent="-285750" algn="just" fontAlgn="b">
              <a:buFont typeface="Arial" panose="020B0604020202020204" pitchFamily="34" charset="0"/>
              <a:buChar char="•"/>
            </a:pPr>
            <a:r>
              <a:rPr lang="es-CL" dirty="0">
                <a:cs typeface="Arial" panose="020B0604020202020204" pitchFamily="34" charset="0"/>
              </a:rPr>
              <a:t>Días y horarios disponibles: Por confirmar</a:t>
            </a:r>
          </a:p>
          <a:p>
            <a:pPr algn="just" fontAlgn="b"/>
            <a:endParaRPr lang="es-CL" b="1" i="1" dirty="0">
              <a:cs typeface="Arial" panose="020B0604020202020204" pitchFamily="34" charset="0"/>
            </a:endParaRPr>
          </a:p>
        </p:txBody>
      </p:sp>
      <p:pic>
        <p:nvPicPr>
          <p:cNvPr id="4" name="Imagen 3">
            <a:extLst>
              <a:ext uri="{FF2B5EF4-FFF2-40B4-BE49-F238E27FC236}">
                <a16:creationId xmlns:a16="http://schemas.microsoft.com/office/drawing/2014/main" id="{08030E32-5050-9AD0-CA10-6358ADC1D91B}"/>
              </a:ext>
            </a:extLst>
          </p:cNvPr>
          <p:cNvPicPr>
            <a:picLocks noChangeAspect="1"/>
          </p:cNvPicPr>
          <p:nvPr/>
        </p:nvPicPr>
        <p:blipFill rotWithShape="1">
          <a:blip r:embed="rId3"/>
          <a:srcRect t="51481" b="8977"/>
          <a:stretch/>
        </p:blipFill>
        <p:spPr>
          <a:xfrm>
            <a:off x="6243692" y="2984627"/>
            <a:ext cx="4538608" cy="3098796"/>
          </a:xfrm>
          <a:prstGeom prst="rect">
            <a:avLst/>
          </a:prstGeom>
        </p:spPr>
      </p:pic>
    </p:spTree>
    <p:extLst>
      <p:ext uri="{BB962C8B-B14F-4D97-AF65-F5344CB8AC3E}">
        <p14:creationId xmlns:p14="http://schemas.microsoft.com/office/powerpoint/2010/main" val="2276647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339098E-5F1E-4ABF-B0CA-08C78FB90DF6}"/>
              </a:ext>
            </a:extLst>
          </p:cNvPr>
          <p:cNvSpPr/>
          <p:nvPr/>
        </p:nvSpPr>
        <p:spPr>
          <a:xfrm>
            <a:off x="7909089" y="5522129"/>
            <a:ext cx="4282911" cy="1381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5" name="Rectángulo 4">
            <a:extLst>
              <a:ext uri="{FF2B5EF4-FFF2-40B4-BE49-F238E27FC236}">
                <a16:creationId xmlns:a16="http://schemas.microsoft.com/office/drawing/2014/main" id="{3A98FF2A-1997-4ECC-A375-6FBCA043B161}"/>
              </a:ext>
            </a:extLst>
          </p:cNvPr>
          <p:cNvSpPr/>
          <p:nvPr/>
        </p:nvSpPr>
        <p:spPr>
          <a:xfrm>
            <a:off x="478465" y="6198782"/>
            <a:ext cx="2711302" cy="62427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1" name="Rectángulo"/>
          <p:cNvSpPr/>
          <p:nvPr/>
        </p:nvSpPr>
        <p:spPr>
          <a:xfrm>
            <a:off x="209550" y="162388"/>
            <a:ext cx="11772900" cy="6514173"/>
          </a:xfrm>
          <a:prstGeom prst="rect">
            <a:avLst/>
          </a:prstGeom>
          <a:solidFill>
            <a:srgbClr val="333E48"/>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D5D5D5"/>
                </a:solidFill>
                <a:latin typeface="+mn-lt"/>
                <a:ea typeface="+mn-ea"/>
                <a:cs typeface="+mn-cs"/>
                <a:sym typeface="Helvetica Neue Medium"/>
              </a:defRPr>
            </a:pPr>
            <a:endParaRPr kumimoji="0" sz="1600" b="0" i="0" u="none" strike="noStrike" kern="1200" cap="none" spc="0" normalizeH="0" baseline="0" noProof="0" dirty="0">
              <a:ln>
                <a:noFill/>
              </a:ln>
              <a:solidFill>
                <a:srgbClr val="D5D5D5"/>
              </a:solidFill>
              <a:effectLst/>
              <a:uLnTx/>
              <a:uFillTx/>
              <a:latin typeface="Calibri"/>
              <a:ea typeface="+mn-ea"/>
              <a:cs typeface="+mn-cs"/>
              <a:sym typeface="Helvetica Neue Medium"/>
            </a:endParaRPr>
          </a:p>
        </p:txBody>
      </p:sp>
      <p:cxnSp>
        <p:nvCxnSpPr>
          <p:cNvPr id="3" name="Conector recto 2">
            <a:extLst>
              <a:ext uri="{FF2B5EF4-FFF2-40B4-BE49-F238E27FC236}">
                <a16:creationId xmlns:a16="http://schemas.microsoft.com/office/drawing/2014/main" id="{CFCBC593-B3CC-479B-A906-13935BCC5FD7}"/>
              </a:ext>
            </a:extLst>
          </p:cNvPr>
          <p:cNvCxnSpPr>
            <a:cxnSpLocks/>
          </p:cNvCxnSpPr>
          <p:nvPr/>
        </p:nvCxnSpPr>
        <p:spPr>
          <a:xfrm>
            <a:off x="478465" y="697832"/>
            <a:ext cx="1128841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0" name="Título 1">
            <a:extLst>
              <a:ext uri="{FF2B5EF4-FFF2-40B4-BE49-F238E27FC236}">
                <a16:creationId xmlns:a16="http://schemas.microsoft.com/office/drawing/2014/main" id="{8463A3F3-3A07-40AD-BD2C-DABCE90D2E37}"/>
              </a:ext>
            </a:extLst>
          </p:cNvPr>
          <p:cNvSpPr txBox="1">
            <a:spLocks/>
          </p:cNvSpPr>
          <p:nvPr/>
        </p:nvSpPr>
        <p:spPr>
          <a:xfrm>
            <a:off x="565209" y="34940"/>
            <a:ext cx="11304235" cy="744537"/>
          </a:xfrm>
          <a:prstGeom prst="rect">
            <a:avLst/>
          </a:prstGeom>
        </p:spPr>
        <p:txBody>
          <a:bodyPr vert="horz" lIns="91440" tIns="45720" rIns="91440" bIns="45720" rtlCol="0" anchor="ctr">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0" marR="0" lvl="0" indent="0" algn="r" defTabSz="609585" rtl="0" eaLnBrk="1" fontAlgn="auto" latinLnBrk="0" hangingPunct="1">
              <a:lnSpc>
                <a:spcPct val="100000"/>
              </a:lnSpc>
              <a:spcBef>
                <a:spcPct val="0"/>
              </a:spcBef>
              <a:spcAft>
                <a:spcPts val="0"/>
              </a:spcAft>
              <a:buClrTx/>
              <a:buSzTx/>
              <a:buFontTx/>
              <a:buNone/>
              <a:tabLst/>
              <a:defRPr/>
            </a:pPr>
            <a:r>
              <a:rPr kumimoji="0" lang="es-CL" sz="24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Tabla de Contenidos</a:t>
            </a:r>
          </a:p>
        </p:txBody>
      </p:sp>
      <p:sp>
        <p:nvSpPr>
          <p:cNvPr id="12" name="2 Marcador de contenido">
            <a:extLst>
              <a:ext uri="{FF2B5EF4-FFF2-40B4-BE49-F238E27FC236}">
                <a16:creationId xmlns:a16="http://schemas.microsoft.com/office/drawing/2014/main" id="{DF3FF88E-4F98-4E3C-93DA-58C42EF39690}"/>
              </a:ext>
            </a:extLst>
          </p:cNvPr>
          <p:cNvSpPr>
            <a:spLocks noGrp="1"/>
          </p:cNvSpPr>
          <p:nvPr/>
        </p:nvSpPr>
        <p:spPr bwMode="auto">
          <a:xfrm>
            <a:off x="3556933" y="1036683"/>
            <a:ext cx="8229600" cy="49865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2000" kern="1200">
                <a:solidFill>
                  <a:schemeClr val="tx1"/>
                </a:solidFill>
                <a:latin typeface="Century Gothic" pitchFamily="34" charset="0"/>
                <a:ea typeface="+mn-ea"/>
                <a:cs typeface="+mn-cs"/>
              </a:defRPr>
            </a:lvl1pPr>
            <a:lvl2pPr marL="742950" indent="-285750" algn="l" rtl="0" fontAlgn="base">
              <a:spcBef>
                <a:spcPct val="20000"/>
              </a:spcBef>
              <a:spcAft>
                <a:spcPct val="0"/>
              </a:spcAft>
              <a:buFont typeface="Arial" charset="0"/>
              <a:buChar char="–"/>
              <a:defRPr sz="1800" kern="1200">
                <a:solidFill>
                  <a:schemeClr val="tx1"/>
                </a:solidFill>
                <a:latin typeface="Century Gothic" pitchFamily="34" charset="0"/>
                <a:ea typeface="+mn-ea"/>
                <a:cs typeface="+mn-cs"/>
              </a:defRPr>
            </a:lvl2pPr>
            <a:lvl3pPr marL="1143000" indent="-228600" algn="l" rtl="0" fontAlgn="base">
              <a:spcBef>
                <a:spcPct val="20000"/>
              </a:spcBef>
              <a:spcAft>
                <a:spcPct val="0"/>
              </a:spcAft>
              <a:buFont typeface="Arial" charset="0"/>
              <a:buChar char="•"/>
              <a:defRPr sz="1600" kern="1200">
                <a:solidFill>
                  <a:schemeClr val="tx1"/>
                </a:solidFill>
                <a:latin typeface="Century Gothic" pitchFamily="34" charset="0"/>
                <a:ea typeface="+mn-ea"/>
                <a:cs typeface="+mn-cs"/>
              </a:defRPr>
            </a:lvl3pPr>
            <a:lvl4pPr marL="16002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4pPr>
            <a:lvl5pPr marL="20574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s-CL" sz="1800" b="1" dirty="0">
                <a:solidFill>
                  <a:prstClr val="white"/>
                </a:solidFill>
                <a:latin typeface="Arial" panose="020B0604020202020204" pitchFamily="34" charset="0"/>
                <a:cs typeface="Arial" panose="020B0604020202020204" pitchFamily="34" charset="0"/>
              </a:rPr>
              <a:t>Descripción y contexto del problema</a:t>
            </a:r>
          </a:p>
          <a:p>
            <a:pPr marL="0" indent="0">
              <a:buNone/>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prstClr val="white"/>
                </a:solidFill>
                <a:latin typeface="Arial" panose="020B0604020202020204" pitchFamily="34" charset="0"/>
                <a:cs typeface="Arial" panose="020B0604020202020204" pitchFamily="34" charset="0"/>
              </a:rPr>
              <a:t>¿Qué dice la literatura?</a:t>
            </a:r>
          </a:p>
          <a:p>
            <a:pPr>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Definiciones específicas</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Posibles Modelamientos</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Levantamiento de data</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Proyecto estudiantil</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marL="0" lvl="0" indent="0">
              <a:buNone/>
              <a:defRPr/>
            </a:pPr>
            <a:endParaRPr lang="es-CL" sz="1800" b="1" dirty="0">
              <a:solidFill>
                <a:prstClr val="white"/>
              </a:solidFill>
              <a:latin typeface="Arial" panose="020B0604020202020204" pitchFamily="34" charset="0"/>
              <a:cs typeface="Arial" panose="020B0604020202020204" pitchFamily="34" charset="0"/>
            </a:endParaRPr>
          </a:p>
          <a:p>
            <a:pPr lvl="0">
              <a:defRPr/>
            </a:pPr>
            <a:endParaRPr lang="es-CL" sz="1800" b="1" dirty="0">
              <a:solidFill>
                <a:prstClr val="white"/>
              </a:solidFill>
              <a:latin typeface="Arial" panose="020B0604020202020204" pitchFamily="34" charset="0"/>
              <a:cs typeface="Arial" panose="020B0604020202020204" pitchFamily="34" charset="0"/>
            </a:endParaRPr>
          </a:p>
        </p:txBody>
      </p:sp>
      <p:sp>
        <p:nvSpPr>
          <p:cNvPr id="13" name="Flecha: cheurón 12">
            <a:extLst>
              <a:ext uri="{FF2B5EF4-FFF2-40B4-BE49-F238E27FC236}">
                <a16:creationId xmlns:a16="http://schemas.microsoft.com/office/drawing/2014/main" id="{0AF4512E-69CB-4936-AB89-47C80C527E3F}"/>
              </a:ext>
            </a:extLst>
          </p:cNvPr>
          <p:cNvSpPr/>
          <p:nvPr/>
        </p:nvSpPr>
        <p:spPr>
          <a:xfrm>
            <a:off x="3167019" y="1123799"/>
            <a:ext cx="360727" cy="226502"/>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chemeClr val="tx1"/>
              </a:solidFill>
            </a:endParaRPr>
          </a:p>
        </p:txBody>
      </p:sp>
    </p:spTree>
    <p:extLst>
      <p:ext uri="{BB962C8B-B14F-4D97-AF65-F5344CB8AC3E}">
        <p14:creationId xmlns:p14="http://schemas.microsoft.com/office/powerpoint/2010/main" val="245488777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608198" y="6121423"/>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30</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Carta Gantt (propuesta) – 14 semanas</a:t>
            </a:r>
            <a:endParaRPr lang="es-CL" sz="2900" b="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776324"/>
            <a:ext cx="4612849" cy="1076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8DEA98FD-717D-228F-5700-A4C073FC7FAF}"/>
              </a:ext>
            </a:extLst>
          </p:cNvPr>
          <p:cNvSpPr/>
          <p:nvPr/>
        </p:nvSpPr>
        <p:spPr>
          <a:xfrm>
            <a:off x="292801" y="701127"/>
            <a:ext cx="11591999" cy="923330"/>
          </a:xfrm>
          <a:prstGeom prst="rect">
            <a:avLst/>
          </a:prstGeom>
          <a:noFill/>
        </p:spPr>
        <p:txBody>
          <a:bodyPr wrap="square">
            <a:spAutoFit/>
          </a:bodyPr>
          <a:lstStyle/>
          <a:p>
            <a:pPr algn="just" fontAlgn="b"/>
            <a:endParaRPr lang="es-CL" dirty="0">
              <a:cs typeface="Arial" panose="020B0604020202020204" pitchFamily="34" charset="0"/>
            </a:endParaRPr>
          </a:p>
          <a:p>
            <a:pPr marL="285750" indent="-285750" algn="just" fontAlgn="b">
              <a:buFont typeface="Arial" panose="020B0604020202020204" pitchFamily="34" charset="0"/>
              <a:buChar char="•"/>
            </a:pPr>
            <a:r>
              <a:rPr lang="es-CL" b="1" i="1" dirty="0">
                <a:cs typeface="Arial" panose="020B0604020202020204" pitchFamily="34" charset="0"/>
              </a:rPr>
              <a:t>Reuniones de avance- consultas, discusión de problemática, enfoques y soluciones</a:t>
            </a:r>
          </a:p>
          <a:p>
            <a:pPr marL="285750" indent="-285750" algn="just" fontAlgn="b">
              <a:buFont typeface="Arial" panose="020B0604020202020204" pitchFamily="34" charset="0"/>
              <a:buChar char="•"/>
            </a:pPr>
            <a:r>
              <a:rPr lang="es-CL" b="1" i="1" dirty="0">
                <a:cs typeface="Arial" panose="020B0604020202020204" pitchFamily="34" charset="0"/>
              </a:rPr>
              <a:t>Definición de avances y presentaciones de los mayores avances en etapa intermedia y final del proyecto</a:t>
            </a:r>
          </a:p>
        </p:txBody>
      </p:sp>
      <p:sp>
        <p:nvSpPr>
          <p:cNvPr id="8" name="Marco 7">
            <a:extLst>
              <a:ext uri="{FF2B5EF4-FFF2-40B4-BE49-F238E27FC236}">
                <a16:creationId xmlns:a16="http://schemas.microsoft.com/office/drawing/2014/main" id="{0703650C-913C-9D51-37DD-02AAECA23AE7}"/>
              </a:ext>
            </a:extLst>
          </p:cNvPr>
          <p:cNvSpPr/>
          <p:nvPr/>
        </p:nvSpPr>
        <p:spPr>
          <a:xfrm>
            <a:off x="745651" y="1935570"/>
            <a:ext cx="10576700" cy="1668735"/>
          </a:xfrm>
          <a:prstGeom prst="frame">
            <a:avLst>
              <a:gd name="adj1" fmla="val 2126"/>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
        <p:nvSpPr>
          <p:cNvPr id="9" name="Marco 8">
            <a:extLst>
              <a:ext uri="{FF2B5EF4-FFF2-40B4-BE49-F238E27FC236}">
                <a16:creationId xmlns:a16="http://schemas.microsoft.com/office/drawing/2014/main" id="{2C9DF1F5-0AE7-0992-920A-0B6350512FA6}"/>
              </a:ext>
            </a:extLst>
          </p:cNvPr>
          <p:cNvSpPr/>
          <p:nvPr/>
        </p:nvSpPr>
        <p:spPr>
          <a:xfrm>
            <a:off x="745651" y="3952520"/>
            <a:ext cx="10576700" cy="1512691"/>
          </a:xfrm>
          <a:prstGeom prst="frame">
            <a:avLst>
              <a:gd name="adj1" fmla="val 99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
        <p:nvSpPr>
          <p:cNvPr id="11" name="CuadroTexto 10">
            <a:extLst>
              <a:ext uri="{FF2B5EF4-FFF2-40B4-BE49-F238E27FC236}">
                <a16:creationId xmlns:a16="http://schemas.microsoft.com/office/drawing/2014/main" id="{7A75A3DD-8C66-8014-81FC-02C14017A3B0}"/>
              </a:ext>
            </a:extLst>
          </p:cNvPr>
          <p:cNvSpPr txBox="1"/>
          <p:nvPr/>
        </p:nvSpPr>
        <p:spPr>
          <a:xfrm>
            <a:off x="2023276" y="5449683"/>
            <a:ext cx="8390724" cy="1200329"/>
          </a:xfrm>
          <a:prstGeom prst="rect">
            <a:avLst/>
          </a:prstGeom>
          <a:noFill/>
        </p:spPr>
        <p:txBody>
          <a:bodyPr wrap="square">
            <a:spAutoFit/>
          </a:bodyPr>
          <a:lstStyle/>
          <a:p>
            <a:r>
              <a:rPr lang="es-CL" dirty="0"/>
              <a:t>Equipo 1: ETL y análisis de datos</a:t>
            </a:r>
          </a:p>
          <a:p>
            <a:r>
              <a:rPr lang="es-CL" dirty="0"/>
              <a:t>Equipo 2: Modelamiento y simulación de corrida de la red bancaria (Navier-Stokes)</a:t>
            </a:r>
          </a:p>
          <a:p>
            <a:r>
              <a:rPr lang="es-CL" dirty="0"/>
              <a:t>Equipo 3: Modelamiento y simulación de corrida de la red bancaria (Otro modelo)</a:t>
            </a:r>
          </a:p>
          <a:p>
            <a:endParaRPr lang="es-CL" dirty="0"/>
          </a:p>
        </p:txBody>
      </p:sp>
      <p:sp>
        <p:nvSpPr>
          <p:cNvPr id="12" name="Rectángulo 11">
            <a:extLst>
              <a:ext uri="{FF2B5EF4-FFF2-40B4-BE49-F238E27FC236}">
                <a16:creationId xmlns:a16="http://schemas.microsoft.com/office/drawing/2014/main" id="{22B93E81-0A02-9271-8658-60BF7165C84C}"/>
              </a:ext>
            </a:extLst>
          </p:cNvPr>
          <p:cNvSpPr/>
          <p:nvPr/>
        </p:nvSpPr>
        <p:spPr>
          <a:xfrm>
            <a:off x="1693756" y="5533542"/>
            <a:ext cx="241300" cy="203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13">
            <a:extLst>
              <a:ext uri="{FF2B5EF4-FFF2-40B4-BE49-F238E27FC236}">
                <a16:creationId xmlns:a16="http://schemas.microsoft.com/office/drawing/2014/main" id="{50B52FB3-3DFA-8A83-0D79-AF98DC3719D7}"/>
              </a:ext>
            </a:extLst>
          </p:cNvPr>
          <p:cNvSpPr/>
          <p:nvPr/>
        </p:nvSpPr>
        <p:spPr>
          <a:xfrm>
            <a:off x="1693756" y="5805072"/>
            <a:ext cx="241300" cy="203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CuadroTexto 17">
            <a:extLst>
              <a:ext uri="{FF2B5EF4-FFF2-40B4-BE49-F238E27FC236}">
                <a16:creationId xmlns:a16="http://schemas.microsoft.com/office/drawing/2014/main" id="{CDF0667D-90AB-B326-2E65-325B437D2131}"/>
              </a:ext>
            </a:extLst>
          </p:cNvPr>
          <p:cNvSpPr txBox="1"/>
          <p:nvPr/>
        </p:nvSpPr>
        <p:spPr>
          <a:xfrm>
            <a:off x="6676095" y="207988"/>
            <a:ext cx="6100010" cy="646331"/>
          </a:xfrm>
          <a:prstGeom prst="rect">
            <a:avLst/>
          </a:prstGeom>
          <a:noFill/>
        </p:spPr>
        <p:txBody>
          <a:bodyPr wrap="square">
            <a:spAutoFit/>
          </a:bodyPr>
          <a:lstStyle/>
          <a:p>
            <a:r>
              <a:rPr lang="es-CL" dirty="0">
                <a:hlinkClick r:id="rId3"/>
              </a:rPr>
              <a:t>https://app.clickup.com/9013018641/v/g/8ckfg0h-273</a:t>
            </a:r>
            <a:endParaRPr lang="es-CL" dirty="0"/>
          </a:p>
          <a:p>
            <a:endParaRPr lang="es-CL" dirty="0"/>
          </a:p>
        </p:txBody>
      </p:sp>
      <p:graphicFrame>
        <p:nvGraphicFramePr>
          <p:cNvPr id="4" name="Diagrama 3">
            <a:extLst>
              <a:ext uri="{FF2B5EF4-FFF2-40B4-BE49-F238E27FC236}">
                <a16:creationId xmlns:a16="http://schemas.microsoft.com/office/drawing/2014/main" id="{F3C36FD3-0F32-819B-8204-16AD861E26EC}"/>
              </a:ext>
            </a:extLst>
          </p:cNvPr>
          <p:cNvGraphicFramePr/>
          <p:nvPr>
            <p:extLst>
              <p:ext uri="{D42A27DB-BD31-4B8C-83A1-F6EECF244321}">
                <p14:modId xmlns:p14="http://schemas.microsoft.com/office/powerpoint/2010/main" val="2376506354"/>
              </p:ext>
            </p:extLst>
          </p:nvPr>
        </p:nvGraphicFramePr>
        <p:xfrm>
          <a:off x="869649" y="849728"/>
          <a:ext cx="9803744" cy="5288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6" name="Grupo 5">
            <a:extLst>
              <a:ext uri="{FF2B5EF4-FFF2-40B4-BE49-F238E27FC236}">
                <a16:creationId xmlns:a16="http://schemas.microsoft.com/office/drawing/2014/main" id="{73B36AA3-015F-02D0-3B1A-A08EB499E2B1}"/>
              </a:ext>
            </a:extLst>
          </p:cNvPr>
          <p:cNvGrpSpPr/>
          <p:nvPr/>
        </p:nvGrpSpPr>
        <p:grpSpPr>
          <a:xfrm>
            <a:off x="869649" y="4100015"/>
            <a:ext cx="2715330" cy="1253757"/>
            <a:chOff x="0" y="1283639"/>
            <a:chExt cx="1561703" cy="1759203"/>
          </a:xfrm>
        </p:grpSpPr>
        <p:sp>
          <p:nvSpPr>
            <p:cNvPr id="32" name="Rectángulo: esquinas redondeadas 31">
              <a:extLst>
                <a:ext uri="{FF2B5EF4-FFF2-40B4-BE49-F238E27FC236}">
                  <a16:creationId xmlns:a16="http://schemas.microsoft.com/office/drawing/2014/main" id="{BBF1C308-6F7D-F0B2-06AA-9875FA864B8D}"/>
                </a:ext>
              </a:extLst>
            </p:cNvPr>
            <p:cNvSpPr/>
            <p:nvPr/>
          </p:nvSpPr>
          <p:spPr>
            <a:xfrm>
              <a:off x="0" y="1283639"/>
              <a:ext cx="1561703" cy="175920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ectángulo: esquinas redondeadas 4">
              <a:extLst>
                <a:ext uri="{FF2B5EF4-FFF2-40B4-BE49-F238E27FC236}">
                  <a16:creationId xmlns:a16="http://schemas.microsoft.com/office/drawing/2014/main" id="{78EA4781-A0D2-2C34-FFED-75F84AA165FD}"/>
                </a:ext>
              </a:extLst>
            </p:cNvPr>
            <p:cNvSpPr txBox="1"/>
            <p:nvPr/>
          </p:nvSpPr>
          <p:spPr>
            <a:xfrm>
              <a:off x="45741" y="1329380"/>
              <a:ext cx="1470221" cy="16677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L" sz="1800" kern="1200" dirty="0"/>
                <a:t>Investigación de condiciones de equilibrio y variables significativas</a:t>
              </a:r>
            </a:p>
          </p:txBody>
        </p:sp>
      </p:grpSp>
      <p:grpSp>
        <p:nvGrpSpPr>
          <p:cNvPr id="7" name="Grupo 6">
            <a:extLst>
              <a:ext uri="{FF2B5EF4-FFF2-40B4-BE49-F238E27FC236}">
                <a16:creationId xmlns:a16="http://schemas.microsoft.com/office/drawing/2014/main" id="{FC8510B6-6818-146A-6F10-28E3FA6BE5F6}"/>
              </a:ext>
            </a:extLst>
          </p:cNvPr>
          <p:cNvGrpSpPr/>
          <p:nvPr/>
        </p:nvGrpSpPr>
        <p:grpSpPr>
          <a:xfrm>
            <a:off x="3736787" y="4603554"/>
            <a:ext cx="321833" cy="387302"/>
            <a:chOff x="1713511" y="1969590"/>
            <a:chExt cx="321833" cy="387302"/>
          </a:xfrm>
        </p:grpSpPr>
        <p:sp>
          <p:nvSpPr>
            <p:cNvPr id="30" name="Flecha: a la derecha 29">
              <a:extLst>
                <a:ext uri="{FF2B5EF4-FFF2-40B4-BE49-F238E27FC236}">
                  <a16:creationId xmlns:a16="http://schemas.microsoft.com/office/drawing/2014/main" id="{9B7A3AF4-E68C-B8C6-C0B1-6E786B6FFD90}"/>
                </a:ext>
              </a:extLst>
            </p:cNvPr>
            <p:cNvSpPr/>
            <p:nvPr/>
          </p:nvSpPr>
          <p:spPr>
            <a:xfrm>
              <a:off x="1713511" y="1969590"/>
              <a:ext cx="321833" cy="38730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1" name="Flecha: a la derecha 6">
              <a:extLst>
                <a:ext uri="{FF2B5EF4-FFF2-40B4-BE49-F238E27FC236}">
                  <a16:creationId xmlns:a16="http://schemas.microsoft.com/office/drawing/2014/main" id="{A3BE54C8-E475-5817-205A-CA56B175A457}"/>
                </a:ext>
              </a:extLst>
            </p:cNvPr>
            <p:cNvSpPr txBox="1"/>
            <p:nvPr/>
          </p:nvSpPr>
          <p:spPr>
            <a:xfrm>
              <a:off x="1713511" y="2047050"/>
              <a:ext cx="225283" cy="2323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CL" sz="1400" kern="1200"/>
            </a:p>
          </p:txBody>
        </p:sp>
      </p:grpSp>
      <p:grpSp>
        <p:nvGrpSpPr>
          <p:cNvPr id="10" name="Grupo 9">
            <a:extLst>
              <a:ext uri="{FF2B5EF4-FFF2-40B4-BE49-F238E27FC236}">
                <a16:creationId xmlns:a16="http://schemas.microsoft.com/office/drawing/2014/main" id="{094A6E08-5543-6E30-BB26-CAE63CB8FA6B}"/>
              </a:ext>
            </a:extLst>
          </p:cNvPr>
          <p:cNvGrpSpPr/>
          <p:nvPr/>
        </p:nvGrpSpPr>
        <p:grpSpPr>
          <a:xfrm>
            <a:off x="4203501" y="4048922"/>
            <a:ext cx="1663899" cy="1322940"/>
            <a:chOff x="2168935" y="1283639"/>
            <a:chExt cx="1561703" cy="1759203"/>
          </a:xfrm>
        </p:grpSpPr>
        <p:sp>
          <p:nvSpPr>
            <p:cNvPr id="28" name="Rectángulo: esquinas redondeadas 27">
              <a:extLst>
                <a:ext uri="{FF2B5EF4-FFF2-40B4-BE49-F238E27FC236}">
                  <a16:creationId xmlns:a16="http://schemas.microsoft.com/office/drawing/2014/main" id="{1FAA823B-D367-E8F6-E3A0-60EFBFD15D55}"/>
                </a:ext>
              </a:extLst>
            </p:cNvPr>
            <p:cNvSpPr/>
            <p:nvPr/>
          </p:nvSpPr>
          <p:spPr>
            <a:xfrm>
              <a:off x="2168935" y="1283639"/>
              <a:ext cx="1561703" cy="175920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ectángulo: esquinas redondeadas 8">
              <a:extLst>
                <a:ext uri="{FF2B5EF4-FFF2-40B4-BE49-F238E27FC236}">
                  <a16:creationId xmlns:a16="http://schemas.microsoft.com/office/drawing/2014/main" id="{45E6FE89-6D55-A979-9829-5668E73E673D}"/>
                </a:ext>
              </a:extLst>
            </p:cNvPr>
            <p:cNvSpPr txBox="1"/>
            <p:nvPr/>
          </p:nvSpPr>
          <p:spPr>
            <a:xfrm>
              <a:off x="2214676" y="1329380"/>
              <a:ext cx="1470221" cy="16677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L" sz="1800" kern="1200" dirty="0"/>
                <a:t>Planteamiento de modelo</a:t>
              </a:r>
            </a:p>
          </p:txBody>
        </p:sp>
      </p:grpSp>
      <p:grpSp>
        <p:nvGrpSpPr>
          <p:cNvPr id="15" name="Grupo 14">
            <a:extLst>
              <a:ext uri="{FF2B5EF4-FFF2-40B4-BE49-F238E27FC236}">
                <a16:creationId xmlns:a16="http://schemas.microsoft.com/office/drawing/2014/main" id="{1EC45381-529B-ADD5-04BE-770425655BD3}"/>
              </a:ext>
            </a:extLst>
          </p:cNvPr>
          <p:cNvGrpSpPr/>
          <p:nvPr/>
        </p:nvGrpSpPr>
        <p:grpSpPr>
          <a:xfrm>
            <a:off x="5974836" y="4603554"/>
            <a:ext cx="331081" cy="387302"/>
            <a:chOff x="3886809" y="1969590"/>
            <a:chExt cx="331081" cy="387302"/>
          </a:xfrm>
        </p:grpSpPr>
        <p:sp>
          <p:nvSpPr>
            <p:cNvPr id="26" name="Flecha: a la derecha 25">
              <a:extLst>
                <a:ext uri="{FF2B5EF4-FFF2-40B4-BE49-F238E27FC236}">
                  <a16:creationId xmlns:a16="http://schemas.microsoft.com/office/drawing/2014/main" id="{36FA6906-ED24-B2AF-AB18-220AF14D46F4}"/>
                </a:ext>
              </a:extLst>
            </p:cNvPr>
            <p:cNvSpPr/>
            <p:nvPr/>
          </p:nvSpPr>
          <p:spPr>
            <a:xfrm>
              <a:off x="3886809" y="1969590"/>
              <a:ext cx="331081" cy="38730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7" name="Flecha: a la derecha 10">
              <a:extLst>
                <a:ext uri="{FF2B5EF4-FFF2-40B4-BE49-F238E27FC236}">
                  <a16:creationId xmlns:a16="http://schemas.microsoft.com/office/drawing/2014/main" id="{B93E85AC-1209-58FB-B800-F4737421A794}"/>
                </a:ext>
              </a:extLst>
            </p:cNvPr>
            <p:cNvSpPr txBox="1"/>
            <p:nvPr/>
          </p:nvSpPr>
          <p:spPr>
            <a:xfrm>
              <a:off x="3886809" y="2047050"/>
              <a:ext cx="231757" cy="2323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CL" sz="1400" kern="1200"/>
            </a:p>
          </p:txBody>
        </p:sp>
      </p:grpSp>
      <p:grpSp>
        <p:nvGrpSpPr>
          <p:cNvPr id="16" name="Grupo 15">
            <a:extLst>
              <a:ext uri="{FF2B5EF4-FFF2-40B4-BE49-F238E27FC236}">
                <a16:creationId xmlns:a16="http://schemas.microsoft.com/office/drawing/2014/main" id="{365164F2-6C51-7C3F-9861-67422B025F46}"/>
              </a:ext>
            </a:extLst>
          </p:cNvPr>
          <p:cNvGrpSpPr/>
          <p:nvPr/>
        </p:nvGrpSpPr>
        <p:grpSpPr>
          <a:xfrm>
            <a:off x="6378596" y="4024540"/>
            <a:ext cx="2048954" cy="1403570"/>
            <a:chOff x="4355320" y="1283639"/>
            <a:chExt cx="1561703" cy="1759203"/>
          </a:xfrm>
        </p:grpSpPr>
        <p:sp>
          <p:nvSpPr>
            <p:cNvPr id="24" name="Rectángulo: esquinas redondeadas 23">
              <a:extLst>
                <a:ext uri="{FF2B5EF4-FFF2-40B4-BE49-F238E27FC236}">
                  <a16:creationId xmlns:a16="http://schemas.microsoft.com/office/drawing/2014/main" id="{8BA8C824-F2ED-B5BE-58D9-EF61A9D179E1}"/>
                </a:ext>
              </a:extLst>
            </p:cNvPr>
            <p:cNvSpPr/>
            <p:nvPr/>
          </p:nvSpPr>
          <p:spPr>
            <a:xfrm>
              <a:off x="4355320" y="1283639"/>
              <a:ext cx="1561703" cy="175920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Rectángulo: esquinas redondeadas 12">
              <a:extLst>
                <a:ext uri="{FF2B5EF4-FFF2-40B4-BE49-F238E27FC236}">
                  <a16:creationId xmlns:a16="http://schemas.microsoft.com/office/drawing/2014/main" id="{19B2E071-5670-F57E-2BC3-41B1DCD31E04}"/>
                </a:ext>
              </a:extLst>
            </p:cNvPr>
            <p:cNvSpPr txBox="1"/>
            <p:nvPr/>
          </p:nvSpPr>
          <p:spPr>
            <a:xfrm>
              <a:off x="4401061" y="1329380"/>
              <a:ext cx="1470221" cy="16677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L" sz="1800" kern="1200" dirty="0"/>
                <a:t>Simulación (visualización de los resultados) y ajustes de sensibilidad.</a:t>
              </a:r>
            </a:p>
          </p:txBody>
        </p:sp>
      </p:grpSp>
      <p:grpSp>
        <p:nvGrpSpPr>
          <p:cNvPr id="17" name="Grupo 16">
            <a:extLst>
              <a:ext uri="{FF2B5EF4-FFF2-40B4-BE49-F238E27FC236}">
                <a16:creationId xmlns:a16="http://schemas.microsoft.com/office/drawing/2014/main" id="{FD95190B-D393-2A2D-5352-2D85732F667A}"/>
              </a:ext>
            </a:extLst>
          </p:cNvPr>
          <p:cNvGrpSpPr/>
          <p:nvPr/>
        </p:nvGrpSpPr>
        <p:grpSpPr>
          <a:xfrm>
            <a:off x="8630000" y="4603554"/>
            <a:ext cx="331081" cy="387302"/>
            <a:chOff x="6073193" y="1969590"/>
            <a:chExt cx="331081" cy="387302"/>
          </a:xfrm>
        </p:grpSpPr>
        <p:sp>
          <p:nvSpPr>
            <p:cNvPr id="22" name="Flecha: a la derecha 21">
              <a:extLst>
                <a:ext uri="{FF2B5EF4-FFF2-40B4-BE49-F238E27FC236}">
                  <a16:creationId xmlns:a16="http://schemas.microsoft.com/office/drawing/2014/main" id="{89110C02-F1A6-00C1-FAAF-D1A123B0D875}"/>
                </a:ext>
              </a:extLst>
            </p:cNvPr>
            <p:cNvSpPr/>
            <p:nvPr/>
          </p:nvSpPr>
          <p:spPr>
            <a:xfrm>
              <a:off x="6073193" y="1969590"/>
              <a:ext cx="331081" cy="38730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Flecha: a la derecha 14">
              <a:extLst>
                <a:ext uri="{FF2B5EF4-FFF2-40B4-BE49-F238E27FC236}">
                  <a16:creationId xmlns:a16="http://schemas.microsoft.com/office/drawing/2014/main" id="{EE700981-F282-896D-17D3-032CB6260FA7}"/>
                </a:ext>
              </a:extLst>
            </p:cNvPr>
            <p:cNvSpPr txBox="1"/>
            <p:nvPr/>
          </p:nvSpPr>
          <p:spPr>
            <a:xfrm>
              <a:off x="6073193" y="2047050"/>
              <a:ext cx="231757" cy="2323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CL" sz="1400" kern="1200"/>
            </a:p>
          </p:txBody>
        </p:sp>
      </p:grpSp>
      <p:grpSp>
        <p:nvGrpSpPr>
          <p:cNvPr id="19" name="Grupo 18">
            <a:extLst>
              <a:ext uri="{FF2B5EF4-FFF2-40B4-BE49-F238E27FC236}">
                <a16:creationId xmlns:a16="http://schemas.microsoft.com/office/drawing/2014/main" id="{7BB988A6-FBD6-D1DD-602D-842C7F8F122C}"/>
              </a:ext>
            </a:extLst>
          </p:cNvPr>
          <p:cNvGrpSpPr/>
          <p:nvPr/>
        </p:nvGrpSpPr>
        <p:grpSpPr>
          <a:xfrm>
            <a:off x="9064207" y="4007080"/>
            <a:ext cx="1657740" cy="1403570"/>
            <a:chOff x="6541704" y="1283639"/>
            <a:chExt cx="1561703" cy="1759203"/>
          </a:xfrm>
        </p:grpSpPr>
        <p:sp>
          <p:nvSpPr>
            <p:cNvPr id="20" name="Rectángulo: esquinas redondeadas 19">
              <a:extLst>
                <a:ext uri="{FF2B5EF4-FFF2-40B4-BE49-F238E27FC236}">
                  <a16:creationId xmlns:a16="http://schemas.microsoft.com/office/drawing/2014/main" id="{B6EEBD08-4DBD-F00B-072F-B3C86157865C}"/>
                </a:ext>
              </a:extLst>
            </p:cNvPr>
            <p:cNvSpPr/>
            <p:nvPr/>
          </p:nvSpPr>
          <p:spPr>
            <a:xfrm>
              <a:off x="6541704" y="1283639"/>
              <a:ext cx="1561703" cy="175920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ectángulo: esquinas redondeadas 16">
              <a:extLst>
                <a:ext uri="{FF2B5EF4-FFF2-40B4-BE49-F238E27FC236}">
                  <a16:creationId xmlns:a16="http://schemas.microsoft.com/office/drawing/2014/main" id="{4C0E16F2-7F4B-292D-3406-7C1F70E00AA7}"/>
                </a:ext>
              </a:extLst>
            </p:cNvPr>
            <p:cNvSpPr txBox="1"/>
            <p:nvPr/>
          </p:nvSpPr>
          <p:spPr>
            <a:xfrm>
              <a:off x="6587445" y="1329380"/>
              <a:ext cx="1470221" cy="16677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L" sz="1800" kern="1200"/>
                <a:t> </a:t>
              </a:r>
              <a:r>
                <a:rPr lang="es-CL" sz="1800" kern="1200" dirty="0"/>
                <a:t>Conclusiones y validación</a:t>
              </a:r>
            </a:p>
          </p:txBody>
        </p:sp>
      </p:grpSp>
    </p:spTree>
    <p:extLst>
      <p:ext uri="{BB962C8B-B14F-4D97-AF65-F5344CB8AC3E}">
        <p14:creationId xmlns:p14="http://schemas.microsoft.com/office/powerpoint/2010/main" val="515456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a:extLst>
              <a:ext uri="{FF2B5EF4-FFF2-40B4-BE49-F238E27FC236}">
                <a16:creationId xmlns:a16="http://schemas.microsoft.com/office/drawing/2014/main" id="{983AF509-F8BE-D3DD-F853-718C8A2B5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2" y="980438"/>
            <a:ext cx="11831137" cy="4924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31</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Carta Gantt (propuesta) – 14 semanas</a:t>
            </a:r>
            <a:endParaRPr lang="es-CL" sz="2900" b="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781494"/>
            <a:ext cx="4612849" cy="1076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8DEA98FD-717D-228F-5700-A4C073FC7FAF}"/>
              </a:ext>
            </a:extLst>
          </p:cNvPr>
          <p:cNvSpPr/>
          <p:nvPr/>
        </p:nvSpPr>
        <p:spPr>
          <a:xfrm>
            <a:off x="292801" y="701127"/>
            <a:ext cx="11591999" cy="646331"/>
          </a:xfrm>
          <a:prstGeom prst="rect">
            <a:avLst/>
          </a:prstGeom>
          <a:noFill/>
        </p:spPr>
        <p:txBody>
          <a:bodyPr wrap="square">
            <a:spAutoFit/>
          </a:bodyPr>
          <a:lstStyle/>
          <a:p>
            <a:pPr algn="just" fontAlgn="b"/>
            <a:endParaRPr lang="es-CL" dirty="0">
              <a:cs typeface="Arial" panose="020B0604020202020204" pitchFamily="34" charset="0"/>
            </a:endParaRPr>
          </a:p>
          <a:p>
            <a:pPr marL="342900" indent="-342900" algn="just" fontAlgn="b">
              <a:buFont typeface="+mj-lt"/>
              <a:buAutoNum type="arabicPeriod"/>
            </a:pPr>
            <a:endParaRPr lang="es-CL" b="1" i="1" dirty="0">
              <a:cs typeface="Arial" panose="020B0604020202020204" pitchFamily="34" charset="0"/>
            </a:endParaRPr>
          </a:p>
        </p:txBody>
      </p:sp>
      <p:sp>
        <p:nvSpPr>
          <p:cNvPr id="8" name="Marco 7">
            <a:extLst>
              <a:ext uri="{FF2B5EF4-FFF2-40B4-BE49-F238E27FC236}">
                <a16:creationId xmlns:a16="http://schemas.microsoft.com/office/drawing/2014/main" id="{0703650C-913C-9D51-37DD-02AAECA23AE7}"/>
              </a:ext>
            </a:extLst>
          </p:cNvPr>
          <p:cNvSpPr/>
          <p:nvPr/>
        </p:nvSpPr>
        <p:spPr>
          <a:xfrm>
            <a:off x="1308100" y="3068114"/>
            <a:ext cx="10576700" cy="1541596"/>
          </a:xfrm>
          <a:prstGeom prst="frame">
            <a:avLst>
              <a:gd name="adj1" fmla="val 2126"/>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
        <p:nvSpPr>
          <p:cNvPr id="9" name="Marco 8">
            <a:extLst>
              <a:ext uri="{FF2B5EF4-FFF2-40B4-BE49-F238E27FC236}">
                <a16:creationId xmlns:a16="http://schemas.microsoft.com/office/drawing/2014/main" id="{2C9DF1F5-0AE7-0992-920A-0B6350512FA6}"/>
              </a:ext>
            </a:extLst>
          </p:cNvPr>
          <p:cNvSpPr/>
          <p:nvPr/>
        </p:nvSpPr>
        <p:spPr>
          <a:xfrm>
            <a:off x="1308100" y="4609710"/>
            <a:ext cx="10576700" cy="1171784"/>
          </a:xfrm>
          <a:prstGeom prst="frame">
            <a:avLst>
              <a:gd name="adj1" fmla="val 99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
        <p:nvSpPr>
          <p:cNvPr id="11" name="CuadroTexto 10">
            <a:extLst>
              <a:ext uri="{FF2B5EF4-FFF2-40B4-BE49-F238E27FC236}">
                <a16:creationId xmlns:a16="http://schemas.microsoft.com/office/drawing/2014/main" id="{7A75A3DD-8C66-8014-81FC-02C14017A3B0}"/>
              </a:ext>
            </a:extLst>
          </p:cNvPr>
          <p:cNvSpPr txBox="1"/>
          <p:nvPr/>
        </p:nvSpPr>
        <p:spPr>
          <a:xfrm>
            <a:off x="2162976" y="5833707"/>
            <a:ext cx="7438223" cy="646331"/>
          </a:xfrm>
          <a:prstGeom prst="rect">
            <a:avLst/>
          </a:prstGeom>
          <a:noFill/>
        </p:spPr>
        <p:txBody>
          <a:bodyPr wrap="square">
            <a:spAutoFit/>
          </a:bodyPr>
          <a:lstStyle/>
          <a:p>
            <a:r>
              <a:rPr lang="es-CL" dirty="0"/>
              <a:t>Equipo 1: ETL y análisis de datos</a:t>
            </a:r>
          </a:p>
          <a:p>
            <a:r>
              <a:rPr lang="es-CL" dirty="0"/>
              <a:t>Equipo 2: Modelamiento y simulación de corrida de la red bancaria</a:t>
            </a:r>
          </a:p>
        </p:txBody>
      </p:sp>
      <p:sp>
        <p:nvSpPr>
          <p:cNvPr id="12" name="Rectángulo 11">
            <a:extLst>
              <a:ext uri="{FF2B5EF4-FFF2-40B4-BE49-F238E27FC236}">
                <a16:creationId xmlns:a16="http://schemas.microsoft.com/office/drawing/2014/main" id="{22B93E81-0A02-9271-8658-60BF7165C84C}"/>
              </a:ext>
            </a:extLst>
          </p:cNvPr>
          <p:cNvSpPr/>
          <p:nvPr/>
        </p:nvSpPr>
        <p:spPr>
          <a:xfrm>
            <a:off x="1833456" y="5917566"/>
            <a:ext cx="241300" cy="203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13">
            <a:extLst>
              <a:ext uri="{FF2B5EF4-FFF2-40B4-BE49-F238E27FC236}">
                <a16:creationId xmlns:a16="http://schemas.microsoft.com/office/drawing/2014/main" id="{50B52FB3-3DFA-8A83-0D79-AF98DC3719D7}"/>
              </a:ext>
            </a:extLst>
          </p:cNvPr>
          <p:cNvSpPr/>
          <p:nvPr/>
        </p:nvSpPr>
        <p:spPr>
          <a:xfrm>
            <a:off x="1833456" y="6189096"/>
            <a:ext cx="241300" cy="203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CuadroTexto 17">
            <a:extLst>
              <a:ext uri="{FF2B5EF4-FFF2-40B4-BE49-F238E27FC236}">
                <a16:creationId xmlns:a16="http://schemas.microsoft.com/office/drawing/2014/main" id="{CDF0667D-90AB-B326-2E65-325B437D2131}"/>
              </a:ext>
            </a:extLst>
          </p:cNvPr>
          <p:cNvSpPr txBox="1"/>
          <p:nvPr/>
        </p:nvSpPr>
        <p:spPr>
          <a:xfrm>
            <a:off x="6676095" y="207988"/>
            <a:ext cx="6100010" cy="646331"/>
          </a:xfrm>
          <a:prstGeom prst="rect">
            <a:avLst/>
          </a:prstGeom>
          <a:noFill/>
        </p:spPr>
        <p:txBody>
          <a:bodyPr wrap="square">
            <a:spAutoFit/>
          </a:bodyPr>
          <a:lstStyle/>
          <a:p>
            <a:r>
              <a:rPr lang="es-CL" dirty="0">
                <a:hlinkClick r:id="rId4"/>
              </a:rPr>
              <a:t>https://app.clickup.com/9013018641/v/g/8ckfg0h-273</a:t>
            </a:r>
            <a:endParaRPr lang="es-CL" dirty="0"/>
          </a:p>
          <a:p>
            <a:endParaRPr lang="es-CL" dirty="0"/>
          </a:p>
        </p:txBody>
      </p:sp>
    </p:spTree>
    <p:extLst>
      <p:ext uri="{BB962C8B-B14F-4D97-AF65-F5344CB8AC3E}">
        <p14:creationId xmlns:p14="http://schemas.microsoft.com/office/powerpoint/2010/main" val="3821325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62A3A33-9F91-E3F6-4D65-22DFD22B86F2}"/>
              </a:ext>
            </a:extLst>
          </p:cNvPr>
          <p:cNvSpPr/>
          <p:nvPr/>
        </p:nvSpPr>
        <p:spPr>
          <a:xfrm>
            <a:off x="0" y="0"/>
            <a:ext cx="12192000"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2" name="Rectángulo"/>
          <p:cNvSpPr/>
          <p:nvPr/>
        </p:nvSpPr>
        <p:spPr>
          <a:xfrm>
            <a:off x="5311958" y="2241379"/>
            <a:ext cx="98241" cy="1959146"/>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dirty="0"/>
          </a:p>
        </p:txBody>
      </p:sp>
      <p:sp>
        <p:nvSpPr>
          <p:cNvPr id="6" name="AQUÍ VA EL TITULO…">
            <a:extLst>
              <a:ext uri="{FF2B5EF4-FFF2-40B4-BE49-F238E27FC236}">
                <a16:creationId xmlns:a16="http://schemas.microsoft.com/office/drawing/2014/main" id="{4359CA4B-C749-4953-AD45-C34AE54E63DD}"/>
              </a:ext>
            </a:extLst>
          </p:cNvPr>
          <p:cNvSpPr txBox="1"/>
          <p:nvPr/>
        </p:nvSpPr>
        <p:spPr>
          <a:xfrm>
            <a:off x="5493049" y="2095184"/>
            <a:ext cx="6368703" cy="4698722"/>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defRPr sz="7000" b="0">
                <a:solidFill>
                  <a:srgbClr val="FFFFFF"/>
                </a:solidFill>
                <a:latin typeface="Euclid Square Bold"/>
                <a:ea typeface="Euclid Square Bold"/>
                <a:cs typeface="Euclid Square Bold"/>
                <a:sym typeface="Euclid Square Bold"/>
              </a:defRPr>
            </a:pPr>
            <a:r>
              <a:rPr lang="es-CL" sz="3200" dirty="0"/>
              <a:t>Presentación de Proyecto: </a:t>
            </a:r>
          </a:p>
          <a:p>
            <a:pPr>
              <a:defRPr sz="7000" b="0">
                <a:solidFill>
                  <a:srgbClr val="FFFFFF"/>
                </a:solidFill>
                <a:latin typeface="Euclid Square Bold"/>
                <a:ea typeface="Euclid Square Bold"/>
                <a:cs typeface="Euclid Square Bold"/>
                <a:sym typeface="Euclid Square Bold"/>
              </a:defRPr>
            </a:pPr>
            <a:r>
              <a:rPr lang="es-CL" sz="3200" dirty="0"/>
              <a:t>“Análisis sistémico de corridas bancarias en Chile”</a:t>
            </a:r>
          </a:p>
          <a:p>
            <a:pPr>
              <a:defRPr sz="7000" b="0">
                <a:solidFill>
                  <a:srgbClr val="FFFFFF"/>
                </a:solidFill>
                <a:latin typeface="Euclid Square Bold"/>
                <a:ea typeface="Euclid Square Bold"/>
                <a:cs typeface="Euclid Square Bold"/>
                <a:sym typeface="Euclid Square Bold"/>
              </a:defRPr>
            </a:pPr>
            <a:endParaRPr lang="es-CL" sz="3500" dirty="0"/>
          </a:p>
          <a:p>
            <a:pPr>
              <a:defRPr sz="7000" b="0">
                <a:solidFill>
                  <a:srgbClr val="FFFFFF"/>
                </a:solidFill>
                <a:latin typeface="Euclid Square Bold"/>
                <a:ea typeface="Euclid Square Bold"/>
                <a:cs typeface="Euclid Square Bold"/>
                <a:sym typeface="Euclid Square Bold"/>
              </a:defRPr>
            </a:pPr>
            <a:endParaRPr lang="es-CL" sz="3500" dirty="0"/>
          </a:p>
          <a:p>
            <a:pPr>
              <a:defRPr sz="7000" b="0">
                <a:solidFill>
                  <a:srgbClr val="FFFFFF"/>
                </a:solidFill>
                <a:latin typeface="Euclid Square Bold"/>
                <a:ea typeface="Euclid Square Bold"/>
                <a:cs typeface="Euclid Square Bold"/>
                <a:sym typeface="Euclid Square Bold"/>
              </a:defRPr>
            </a:pPr>
            <a:endParaRPr lang="es-CL" sz="20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r>
              <a:rPr lang="es-CL" sz="2000" dirty="0"/>
              <a:t>11 de Agosto de 2023</a:t>
            </a:r>
          </a:p>
        </p:txBody>
      </p:sp>
      <p:pic>
        <p:nvPicPr>
          <p:cNvPr id="4" name="Imagen 3">
            <a:extLst>
              <a:ext uri="{FF2B5EF4-FFF2-40B4-BE49-F238E27FC236}">
                <a16:creationId xmlns:a16="http://schemas.microsoft.com/office/drawing/2014/main" id="{79339B46-2851-9FF4-224C-8B2A4F406500}"/>
              </a:ext>
            </a:extLst>
          </p:cNvPr>
          <p:cNvPicPr>
            <a:picLocks noChangeAspect="1"/>
          </p:cNvPicPr>
          <p:nvPr/>
        </p:nvPicPr>
        <p:blipFill>
          <a:blip r:embed="rId3"/>
          <a:stretch>
            <a:fillRect/>
          </a:stretch>
        </p:blipFill>
        <p:spPr>
          <a:xfrm>
            <a:off x="898675" y="2371025"/>
            <a:ext cx="3695700" cy="1699853"/>
          </a:xfrm>
          <a:prstGeom prst="rect">
            <a:avLst/>
          </a:prstGeom>
        </p:spPr>
      </p:pic>
      <p:sp>
        <p:nvSpPr>
          <p:cNvPr id="5" name="CuadroTexto 4">
            <a:extLst>
              <a:ext uri="{FF2B5EF4-FFF2-40B4-BE49-F238E27FC236}">
                <a16:creationId xmlns:a16="http://schemas.microsoft.com/office/drawing/2014/main" id="{DCA121EE-CBEA-6166-F5A5-0633E4CCB1A8}"/>
              </a:ext>
            </a:extLst>
          </p:cNvPr>
          <p:cNvSpPr txBox="1"/>
          <p:nvPr/>
        </p:nvSpPr>
        <p:spPr>
          <a:xfrm>
            <a:off x="3044825" y="5344596"/>
            <a:ext cx="6102350" cy="477054"/>
          </a:xfrm>
          <a:prstGeom prst="rect">
            <a:avLst/>
          </a:prstGeom>
          <a:noFill/>
        </p:spPr>
        <p:txBody>
          <a:bodyPr wrap="square">
            <a:spAutoFit/>
          </a:bodyPr>
          <a:lstStyle/>
          <a:p>
            <a:pPr algn="ctr"/>
            <a:r>
              <a:rPr lang="es-CL" sz="2500" b="1" dirty="0">
                <a:solidFill>
                  <a:schemeClr val="bg1"/>
                </a:solidFill>
                <a:latin typeface="Euclid Square Bold"/>
              </a:rPr>
              <a:t>León Sanz – Sebastián Valenzuela</a:t>
            </a:r>
          </a:p>
        </p:txBody>
      </p:sp>
    </p:spTree>
    <p:extLst>
      <p:ext uri="{BB962C8B-B14F-4D97-AF65-F5344CB8AC3E}">
        <p14:creationId xmlns:p14="http://schemas.microsoft.com/office/powerpoint/2010/main" val="310813283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62A3A33-9F91-E3F6-4D65-22DFD22B86F2}"/>
              </a:ext>
            </a:extLst>
          </p:cNvPr>
          <p:cNvSpPr/>
          <p:nvPr/>
        </p:nvSpPr>
        <p:spPr>
          <a:xfrm>
            <a:off x="0" y="0"/>
            <a:ext cx="12192000"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22" name="Rectángulo"/>
          <p:cNvSpPr/>
          <p:nvPr/>
        </p:nvSpPr>
        <p:spPr>
          <a:xfrm>
            <a:off x="5311959" y="2241379"/>
            <a:ext cx="72842" cy="1699853"/>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dirty="0"/>
          </a:p>
        </p:txBody>
      </p:sp>
      <p:sp>
        <p:nvSpPr>
          <p:cNvPr id="6" name="AQUÍ VA EL TITULO…">
            <a:extLst>
              <a:ext uri="{FF2B5EF4-FFF2-40B4-BE49-F238E27FC236}">
                <a16:creationId xmlns:a16="http://schemas.microsoft.com/office/drawing/2014/main" id="{4359CA4B-C749-4953-AD45-C34AE54E63DD}"/>
              </a:ext>
            </a:extLst>
          </p:cNvPr>
          <p:cNvSpPr txBox="1"/>
          <p:nvPr/>
        </p:nvSpPr>
        <p:spPr>
          <a:xfrm>
            <a:off x="5493049" y="2095184"/>
            <a:ext cx="6368703" cy="4698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mv="urn:schemas-microsoft-com:mac:vml" xmlns:mc="http://schemas.openxmlformats.org/markup-compatibility/2006" val="1"/>
            </a:ext>
          </a:extLst>
        </p:spPr>
        <p:txBody>
          <a:bodyPr wrap="square" lIns="25400" tIns="25400" rIns="25400" bIns="25400" anchor="ctr">
            <a:spAutoFit/>
          </a:bodyPr>
          <a:lstStyle/>
          <a:p>
            <a:pPr>
              <a:defRPr sz="7000" b="0">
                <a:solidFill>
                  <a:srgbClr val="FFFFFF"/>
                </a:solidFill>
                <a:latin typeface="Euclid Square Bold"/>
                <a:ea typeface="Euclid Square Bold"/>
                <a:cs typeface="Euclid Square Bold"/>
                <a:sym typeface="Euclid Square Bold"/>
              </a:defRPr>
            </a:pPr>
            <a:r>
              <a:rPr lang="es-CL" sz="3200" dirty="0"/>
              <a:t>Proyecto: </a:t>
            </a:r>
          </a:p>
          <a:p>
            <a:pPr>
              <a:defRPr sz="7000" b="0">
                <a:solidFill>
                  <a:srgbClr val="FFFFFF"/>
                </a:solidFill>
                <a:latin typeface="Euclid Square Bold"/>
                <a:ea typeface="Euclid Square Bold"/>
                <a:cs typeface="Euclid Square Bold"/>
                <a:sym typeface="Euclid Square Bold"/>
              </a:defRPr>
            </a:pPr>
            <a:r>
              <a:rPr lang="es-CL" sz="3200" dirty="0"/>
              <a:t>“Análisis sistémico de corridas bancarias en Chile”</a:t>
            </a:r>
          </a:p>
          <a:p>
            <a:pPr>
              <a:defRPr sz="7000" b="0">
                <a:solidFill>
                  <a:srgbClr val="FFFFFF"/>
                </a:solidFill>
                <a:latin typeface="Euclid Square Bold"/>
                <a:ea typeface="Euclid Square Bold"/>
                <a:cs typeface="Euclid Square Bold"/>
                <a:sym typeface="Euclid Square Bold"/>
              </a:defRPr>
            </a:pPr>
            <a:endParaRPr lang="es-CL" sz="3500" dirty="0"/>
          </a:p>
          <a:p>
            <a:pPr>
              <a:defRPr sz="7000" b="0">
                <a:solidFill>
                  <a:srgbClr val="FFFFFF"/>
                </a:solidFill>
                <a:latin typeface="Euclid Square Bold"/>
                <a:ea typeface="Euclid Square Bold"/>
                <a:cs typeface="Euclid Square Bold"/>
                <a:sym typeface="Euclid Square Bold"/>
              </a:defRPr>
            </a:pPr>
            <a:endParaRPr lang="es-CL" sz="3500" dirty="0"/>
          </a:p>
          <a:p>
            <a:pPr>
              <a:defRPr sz="7000" b="0">
                <a:solidFill>
                  <a:srgbClr val="FFFFFF"/>
                </a:solidFill>
                <a:latin typeface="Euclid Square Bold"/>
                <a:ea typeface="Euclid Square Bold"/>
                <a:cs typeface="Euclid Square Bold"/>
                <a:sym typeface="Euclid Square Bold"/>
              </a:defRPr>
            </a:pPr>
            <a:endParaRPr lang="es-CL" sz="20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r>
              <a:rPr lang="es-CL" sz="2000" dirty="0"/>
              <a:t>01 de Septiembre de 2023</a:t>
            </a:r>
          </a:p>
        </p:txBody>
      </p:sp>
      <p:pic>
        <p:nvPicPr>
          <p:cNvPr id="4" name="Imagen 3">
            <a:extLst>
              <a:ext uri="{FF2B5EF4-FFF2-40B4-BE49-F238E27FC236}">
                <a16:creationId xmlns:a16="http://schemas.microsoft.com/office/drawing/2014/main" id="{79339B46-2851-9FF4-224C-8B2A4F406500}"/>
              </a:ext>
            </a:extLst>
          </p:cNvPr>
          <p:cNvPicPr>
            <a:picLocks noChangeAspect="1"/>
          </p:cNvPicPr>
          <p:nvPr/>
        </p:nvPicPr>
        <p:blipFill>
          <a:blip r:embed="rId3"/>
          <a:stretch>
            <a:fillRect/>
          </a:stretch>
        </p:blipFill>
        <p:spPr>
          <a:xfrm>
            <a:off x="898675" y="2371025"/>
            <a:ext cx="3695700" cy="1699853"/>
          </a:xfrm>
          <a:prstGeom prst="rect">
            <a:avLst/>
          </a:prstGeom>
        </p:spPr>
      </p:pic>
      <p:sp>
        <p:nvSpPr>
          <p:cNvPr id="5" name="CuadroTexto 4">
            <a:extLst>
              <a:ext uri="{FF2B5EF4-FFF2-40B4-BE49-F238E27FC236}">
                <a16:creationId xmlns:a16="http://schemas.microsoft.com/office/drawing/2014/main" id="{DCA121EE-CBEA-6166-F5A5-0633E4CCB1A8}"/>
              </a:ext>
            </a:extLst>
          </p:cNvPr>
          <p:cNvSpPr txBox="1"/>
          <p:nvPr/>
        </p:nvSpPr>
        <p:spPr>
          <a:xfrm>
            <a:off x="3044825" y="5344596"/>
            <a:ext cx="6102350" cy="477054"/>
          </a:xfrm>
          <a:prstGeom prst="rect">
            <a:avLst/>
          </a:prstGeom>
          <a:noFill/>
        </p:spPr>
        <p:txBody>
          <a:bodyPr wrap="square">
            <a:spAutoFit/>
          </a:bodyPr>
          <a:lstStyle/>
          <a:p>
            <a:pPr algn="ctr"/>
            <a:r>
              <a:rPr lang="es-CL" sz="2500" b="1" dirty="0">
                <a:solidFill>
                  <a:schemeClr val="bg1"/>
                </a:solidFill>
                <a:latin typeface="Euclid Square Bold"/>
              </a:rPr>
              <a:t>León Sanz – Sebastián Valenzuela</a:t>
            </a:r>
          </a:p>
        </p:txBody>
      </p:sp>
    </p:spTree>
    <p:extLst>
      <p:ext uri="{BB962C8B-B14F-4D97-AF65-F5344CB8AC3E}">
        <p14:creationId xmlns:p14="http://schemas.microsoft.com/office/powerpoint/2010/main" val="144542652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62A3A33-9F91-E3F6-4D65-22DFD22B86F2}"/>
              </a:ext>
            </a:extLst>
          </p:cNvPr>
          <p:cNvSpPr/>
          <p:nvPr/>
        </p:nvSpPr>
        <p:spPr>
          <a:xfrm>
            <a:off x="0" y="0"/>
            <a:ext cx="12192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AQUÍ VA EL TITULO…">
            <a:extLst>
              <a:ext uri="{FF2B5EF4-FFF2-40B4-BE49-F238E27FC236}">
                <a16:creationId xmlns:a16="http://schemas.microsoft.com/office/drawing/2014/main" id="{4359CA4B-C749-4953-AD45-C34AE54E63DD}"/>
              </a:ext>
            </a:extLst>
          </p:cNvPr>
          <p:cNvSpPr txBox="1"/>
          <p:nvPr/>
        </p:nvSpPr>
        <p:spPr>
          <a:xfrm>
            <a:off x="520701" y="2341405"/>
            <a:ext cx="11341052" cy="4206280"/>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defRPr sz="7000" b="0">
                <a:solidFill>
                  <a:srgbClr val="FFFFFF"/>
                </a:solidFill>
                <a:latin typeface="Euclid Square Bold"/>
                <a:ea typeface="Euclid Square Bold"/>
                <a:cs typeface="Euclid Square Bold"/>
                <a:sym typeface="Euclid Square Bold"/>
              </a:defRPr>
            </a:pPr>
            <a:r>
              <a:rPr lang="es-CL" sz="3200" b="1" dirty="0" err="1"/>
              <a:t>Disclaimer</a:t>
            </a:r>
            <a:r>
              <a:rPr lang="es-CL" sz="3200" dirty="0"/>
              <a:t>:</a:t>
            </a:r>
          </a:p>
          <a:p>
            <a:pPr>
              <a:defRPr sz="7000" b="0">
                <a:solidFill>
                  <a:srgbClr val="FFFFFF"/>
                </a:solidFill>
                <a:latin typeface="Euclid Square Bold"/>
                <a:ea typeface="Euclid Square Bold"/>
                <a:cs typeface="Euclid Square Bold"/>
                <a:sym typeface="Euclid Square Bold"/>
              </a:defRPr>
            </a:pPr>
            <a:r>
              <a:rPr lang="es-CL" sz="2900" dirty="0"/>
              <a:t>Todos los puntos de vista u opiniones representados en esta charla- proyecto son personales desde la autoría de quienes presentan y no necesariamente reflejan la opinión de la institución para la cual trabajan</a:t>
            </a:r>
          </a:p>
          <a:p>
            <a:pPr>
              <a:defRPr sz="7000" b="0">
                <a:solidFill>
                  <a:srgbClr val="FFFFFF"/>
                </a:solidFill>
                <a:latin typeface="Euclid Square Bold"/>
                <a:ea typeface="Euclid Square Bold"/>
                <a:cs typeface="Euclid Square Bold"/>
                <a:sym typeface="Euclid Square Bold"/>
              </a:defRPr>
            </a:pPr>
            <a:endParaRPr lang="es-CL" sz="3500" dirty="0"/>
          </a:p>
          <a:p>
            <a:pPr>
              <a:defRPr sz="7000" b="0">
                <a:solidFill>
                  <a:srgbClr val="FFFFFF"/>
                </a:solidFill>
                <a:latin typeface="Euclid Square Bold"/>
                <a:ea typeface="Euclid Square Bold"/>
                <a:cs typeface="Euclid Square Bold"/>
                <a:sym typeface="Euclid Square Bold"/>
              </a:defRPr>
            </a:pPr>
            <a:endParaRPr lang="es-CL" sz="20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endParaRPr lang="es-CL" sz="2400" dirty="0"/>
          </a:p>
          <a:p>
            <a:pPr>
              <a:defRPr sz="7000" b="0">
                <a:solidFill>
                  <a:srgbClr val="FFFFFF"/>
                </a:solidFill>
                <a:latin typeface="Euclid Square Bold"/>
                <a:ea typeface="Euclid Square Bold"/>
                <a:cs typeface="Euclid Square Bold"/>
                <a:sym typeface="Euclid Square Bold"/>
              </a:defRPr>
            </a:pPr>
            <a:endParaRPr lang="es-CL" sz="2400" dirty="0"/>
          </a:p>
        </p:txBody>
      </p:sp>
    </p:spTree>
    <p:extLst>
      <p:ext uri="{BB962C8B-B14F-4D97-AF65-F5344CB8AC3E}">
        <p14:creationId xmlns:p14="http://schemas.microsoft.com/office/powerpoint/2010/main" val="308538572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339098E-5F1E-4ABF-B0CA-08C78FB90DF6}"/>
              </a:ext>
            </a:extLst>
          </p:cNvPr>
          <p:cNvSpPr/>
          <p:nvPr/>
        </p:nvSpPr>
        <p:spPr>
          <a:xfrm>
            <a:off x="7909089" y="5522129"/>
            <a:ext cx="4282911" cy="1381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5" name="Rectángulo 4">
            <a:extLst>
              <a:ext uri="{FF2B5EF4-FFF2-40B4-BE49-F238E27FC236}">
                <a16:creationId xmlns:a16="http://schemas.microsoft.com/office/drawing/2014/main" id="{3A98FF2A-1997-4ECC-A375-6FBCA043B161}"/>
              </a:ext>
            </a:extLst>
          </p:cNvPr>
          <p:cNvSpPr/>
          <p:nvPr/>
        </p:nvSpPr>
        <p:spPr>
          <a:xfrm>
            <a:off x="478465" y="6198782"/>
            <a:ext cx="2711302" cy="62427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1" name="Rectángulo"/>
          <p:cNvSpPr/>
          <p:nvPr/>
        </p:nvSpPr>
        <p:spPr>
          <a:xfrm>
            <a:off x="209550" y="162388"/>
            <a:ext cx="11772900" cy="6514173"/>
          </a:xfrm>
          <a:prstGeom prst="rect">
            <a:avLst/>
          </a:prstGeom>
          <a:solidFill>
            <a:srgbClr val="333E48"/>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D5D5D5"/>
                </a:solidFill>
                <a:latin typeface="+mn-lt"/>
                <a:ea typeface="+mn-ea"/>
                <a:cs typeface="+mn-cs"/>
                <a:sym typeface="Helvetica Neue Medium"/>
              </a:defRPr>
            </a:pPr>
            <a:endParaRPr kumimoji="0" sz="1600" b="0" i="0" u="none" strike="noStrike" kern="1200" cap="none" spc="0" normalizeH="0" baseline="0" noProof="0" dirty="0">
              <a:ln>
                <a:noFill/>
              </a:ln>
              <a:solidFill>
                <a:srgbClr val="D5D5D5"/>
              </a:solidFill>
              <a:effectLst/>
              <a:uLnTx/>
              <a:uFillTx/>
              <a:latin typeface="Calibri"/>
              <a:ea typeface="+mn-ea"/>
              <a:cs typeface="+mn-cs"/>
              <a:sym typeface="Helvetica Neue Medium"/>
            </a:endParaRPr>
          </a:p>
        </p:txBody>
      </p:sp>
      <p:cxnSp>
        <p:nvCxnSpPr>
          <p:cNvPr id="3" name="Conector recto 2">
            <a:extLst>
              <a:ext uri="{FF2B5EF4-FFF2-40B4-BE49-F238E27FC236}">
                <a16:creationId xmlns:a16="http://schemas.microsoft.com/office/drawing/2014/main" id="{CFCBC593-B3CC-479B-A906-13935BCC5FD7}"/>
              </a:ext>
            </a:extLst>
          </p:cNvPr>
          <p:cNvCxnSpPr>
            <a:cxnSpLocks/>
          </p:cNvCxnSpPr>
          <p:nvPr/>
        </p:nvCxnSpPr>
        <p:spPr>
          <a:xfrm>
            <a:off x="478465" y="697832"/>
            <a:ext cx="1128841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0" name="Título 1">
            <a:extLst>
              <a:ext uri="{FF2B5EF4-FFF2-40B4-BE49-F238E27FC236}">
                <a16:creationId xmlns:a16="http://schemas.microsoft.com/office/drawing/2014/main" id="{8463A3F3-3A07-40AD-BD2C-DABCE90D2E37}"/>
              </a:ext>
            </a:extLst>
          </p:cNvPr>
          <p:cNvSpPr txBox="1">
            <a:spLocks/>
          </p:cNvSpPr>
          <p:nvPr/>
        </p:nvSpPr>
        <p:spPr>
          <a:xfrm>
            <a:off x="565209" y="34940"/>
            <a:ext cx="11304235" cy="744537"/>
          </a:xfrm>
          <a:prstGeom prst="rect">
            <a:avLst/>
          </a:prstGeom>
        </p:spPr>
        <p:txBody>
          <a:bodyPr vert="horz" lIns="91440" tIns="45720" rIns="91440" bIns="45720" rtlCol="0" anchor="ctr">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0" marR="0" lvl="0" indent="0" algn="r" defTabSz="609585" rtl="0" eaLnBrk="1" fontAlgn="auto" latinLnBrk="0" hangingPunct="1">
              <a:lnSpc>
                <a:spcPct val="100000"/>
              </a:lnSpc>
              <a:spcBef>
                <a:spcPct val="0"/>
              </a:spcBef>
              <a:spcAft>
                <a:spcPts val="0"/>
              </a:spcAft>
              <a:buClrTx/>
              <a:buSzTx/>
              <a:buFontTx/>
              <a:buNone/>
              <a:tabLst/>
              <a:defRPr/>
            </a:pPr>
            <a:r>
              <a:rPr kumimoji="0" lang="es-CL" sz="24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Tabla de Contenidos</a:t>
            </a:r>
          </a:p>
        </p:txBody>
      </p:sp>
      <p:sp>
        <p:nvSpPr>
          <p:cNvPr id="12" name="2 Marcador de contenido">
            <a:extLst>
              <a:ext uri="{FF2B5EF4-FFF2-40B4-BE49-F238E27FC236}">
                <a16:creationId xmlns:a16="http://schemas.microsoft.com/office/drawing/2014/main" id="{DF3FF88E-4F98-4E3C-93DA-58C42EF39690}"/>
              </a:ext>
            </a:extLst>
          </p:cNvPr>
          <p:cNvSpPr>
            <a:spLocks noGrp="1"/>
          </p:cNvSpPr>
          <p:nvPr/>
        </p:nvSpPr>
        <p:spPr bwMode="auto">
          <a:xfrm>
            <a:off x="3556933" y="1036683"/>
            <a:ext cx="8229600" cy="49865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2000" kern="1200">
                <a:solidFill>
                  <a:schemeClr val="tx1"/>
                </a:solidFill>
                <a:latin typeface="Century Gothic" pitchFamily="34" charset="0"/>
                <a:ea typeface="+mn-ea"/>
                <a:cs typeface="+mn-cs"/>
              </a:defRPr>
            </a:lvl1pPr>
            <a:lvl2pPr marL="742950" indent="-285750" algn="l" rtl="0" fontAlgn="base">
              <a:spcBef>
                <a:spcPct val="20000"/>
              </a:spcBef>
              <a:spcAft>
                <a:spcPct val="0"/>
              </a:spcAft>
              <a:buFont typeface="Arial" charset="0"/>
              <a:buChar char="–"/>
              <a:defRPr sz="1800" kern="1200">
                <a:solidFill>
                  <a:schemeClr val="tx1"/>
                </a:solidFill>
                <a:latin typeface="Century Gothic" pitchFamily="34" charset="0"/>
                <a:ea typeface="+mn-ea"/>
                <a:cs typeface="+mn-cs"/>
              </a:defRPr>
            </a:lvl2pPr>
            <a:lvl3pPr marL="1143000" indent="-228600" algn="l" rtl="0" fontAlgn="base">
              <a:spcBef>
                <a:spcPct val="20000"/>
              </a:spcBef>
              <a:spcAft>
                <a:spcPct val="0"/>
              </a:spcAft>
              <a:buFont typeface="Arial" charset="0"/>
              <a:buChar char="•"/>
              <a:defRPr sz="1600" kern="1200">
                <a:solidFill>
                  <a:schemeClr val="tx1"/>
                </a:solidFill>
                <a:latin typeface="Century Gothic" pitchFamily="34" charset="0"/>
                <a:ea typeface="+mn-ea"/>
                <a:cs typeface="+mn-cs"/>
              </a:defRPr>
            </a:lvl3pPr>
            <a:lvl4pPr marL="16002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4pPr>
            <a:lvl5pPr marL="20574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s-CL" sz="1800" b="1" dirty="0">
                <a:solidFill>
                  <a:prstClr val="white"/>
                </a:solidFill>
                <a:latin typeface="Arial" panose="020B0604020202020204" pitchFamily="34" charset="0"/>
                <a:cs typeface="Arial" panose="020B0604020202020204" pitchFamily="34" charset="0"/>
              </a:rPr>
              <a:t>Modelo de Navier-Stokes</a:t>
            </a:r>
          </a:p>
          <a:p>
            <a:pPr marL="0" indent="0">
              <a:buNone/>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prstClr val="white"/>
                </a:solidFill>
                <a:latin typeface="Arial" panose="020B0604020202020204" pitchFamily="34" charset="0"/>
                <a:cs typeface="Arial" panose="020B0604020202020204" pitchFamily="34" charset="0"/>
              </a:rPr>
              <a:t>Metodología de trabajo</a:t>
            </a:r>
          </a:p>
          <a:p>
            <a:pPr>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Carta Gantt / Organización del proyecto</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Tareas a realizar para la próxima semana</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marL="0" lvl="0" indent="0">
              <a:buNone/>
              <a:defRPr/>
            </a:pPr>
            <a:endParaRPr lang="es-CL" sz="1800" b="1" dirty="0">
              <a:solidFill>
                <a:prstClr val="white"/>
              </a:solidFill>
              <a:latin typeface="Arial" panose="020B0604020202020204" pitchFamily="34" charset="0"/>
              <a:cs typeface="Arial" panose="020B0604020202020204" pitchFamily="34" charset="0"/>
            </a:endParaRPr>
          </a:p>
          <a:p>
            <a:pPr lvl="0">
              <a:defRPr/>
            </a:pPr>
            <a:endParaRPr lang="es-CL" sz="1800" b="1" dirty="0">
              <a:solidFill>
                <a:prstClr val="white"/>
              </a:solidFill>
              <a:latin typeface="Arial" panose="020B0604020202020204" pitchFamily="34" charset="0"/>
              <a:cs typeface="Arial" panose="020B0604020202020204" pitchFamily="34" charset="0"/>
            </a:endParaRPr>
          </a:p>
        </p:txBody>
      </p:sp>
      <p:sp>
        <p:nvSpPr>
          <p:cNvPr id="13" name="Flecha: cheurón 12">
            <a:extLst>
              <a:ext uri="{FF2B5EF4-FFF2-40B4-BE49-F238E27FC236}">
                <a16:creationId xmlns:a16="http://schemas.microsoft.com/office/drawing/2014/main" id="{0AF4512E-69CB-4936-AB89-47C80C527E3F}"/>
              </a:ext>
            </a:extLst>
          </p:cNvPr>
          <p:cNvSpPr/>
          <p:nvPr/>
        </p:nvSpPr>
        <p:spPr>
          <a:xfrm>
            <a:off x="3167019" y="1123799"/>
            <a:ext cx="360727" cy="226502"/>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chemeClr val="tx1"/>
              </a:solidFill>
            </a:endParaRPr>
          </a:p>
        </p:txBody>
      </p:sp>
    </p:spTree>
    <p:extLst>
      <p:ext uri="{BB962C8B-B14F-4D97-AF65-F5344CB8AC3E}">
        <p14:creationId xmlns:p14="http://schemas.microsoft.com/office/powerpoint/2010/main" val="316600005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36</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Modelo de Navier-Stokes</a:t>
            </a:r>
            <a:endParaRPr lang="es-CL" sz="2900" b="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1EB632FF-41A9-8B7F-076E-9774E116C5D0}"/>
              </a:ext>
            </a:extLst>
          </p:cNvPr>
          <p:cNvSpPr/>
          <p:nvPr/>
        </p:nvSpPr>
        <p:spPr>
          <a:xfrm>
            <a:off x="292801" y="701127"/>
            <a:ext cx="11591999" cy="646331"/>
          </a:xfrm>
          <a:prstGeom prst="rect">
            <a:avLst/>
          </a:prstGeom>
          <a:noFill/>
        </p:spPr>
        <p:txBody>
          <a:bodyPr wrap="square">
            <a:spAutoFit/>
          </a:bodyPr>
          <a:lstStyle/>
          <a:p>
            <a:pPr algn="just" fontAlgn="b"/>
            <a:endParaRPr lang="es-CL" dirty="0">
              <a:cs typeface="Arial" panose="020B0604020202020204" pitchFamily="34" charset="0"/>
            </a:endParaRPr>
          </a:p>
          <a:p>
            <a:pPr algn="just" fontAlgn="b"/>
            <a:endParaRPr lang="es-CL" b="1" i="1" dirty="0">
              <a:cs typeface="Arial" panose="020B0604020202020204" pitchFamily="34" charset="0"/>
            </a:endParaRPr>
          </a:p>
        </p:txBody>
      </p:sp>
      <p:pic>
        <p:nvPicPr>
          <p:cNvPr id="6" name="Imagen 5">
            <a:extLst>
              <a:ext uri="{FF2B5EF4-FFF2-40B4-BE49-F238E27FC236}">
                <a16:creationId xmlns:a16="http://schemas.microsoft.com/office/drawing/2014/main" id="{A50A7A00-9A90-93EB-D00A-967196EC16E1}"/>
              </a:ext>
            </a:extLst>
          </p:cNvPr>
          <p:cNvPicPr>
            <a:picLocks noChangeAspect="1"/>
          </p:cNvPicPr>
          <p:nvPr/>
        </p:nvPicPr>
        <p:blipFill>
          <a:blip r:embed="rId3"/>
          <a:stretch>
            <a:fillRect/>
          </a:stretch>
        </p:blipFill>
        <p:spPr>
          <a:xfrm>
            <a:off x="762000" y="774572"/>
            <a:ext cx="10668000" cy="6096000"/>
          </a:xfrm>
          <a:prstGeom prst="rect">
            <a:avLst/>
          </a:prstGeom>
        </p:spPr>
      </p:pic>
    </p:spTree>
    <p:extLst>
      <p:ext uri="{BB962C8B-B14F-4D97-AF65-F5344CB8AC3E}">
        <p14:creationId xmlns:p14="http://schemas.microsoft.com/office/powerpoint/2010/main" val="3337828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37</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Modelo de Navier-Stokes</a:t>
            </a:r>
            <a:endParaRPr lang="es-CL" sz="2900" b="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1EB632FF-41A9-8B7F-076E-9774E116C5D0}"/>
              </a:ext>
            </a:extLst>
          </p:cNvPr>
          <p:cNvSpPr/>
          <p:nvPr/>
        </p:nvSpPr>
        <p:spPr>
          <a:xfrm>
            <a:off x="292801" y="701127"/>
            <a:ext cx="11591999" cy="646331"/>
          </a:xfrm>
          <a:prstGeom prst="rect">
            <a:avLst/>
          </a:prstGeom>
          <a:noFill/>
        </p:spPr>
        <p:txBody>
          <a:bodyPr wrap="square">
            <a:spAutoFit/>
          </a:bodyPr>
          <a:lstStyle/>
          <a:p>
            <a:pPr algn="just" fontAlgn="b"/>
            <a:endParaRPr lang="es-CL" dirty="0">
              <a:cs typeface="Arial" panose="020B0604020202020204" pitchFamily="34" charset="0"/>
            </a:endParaRPr>
          </a:p>
          <a:p>
            <a:pPr algn="just" fontAlgn="b"/>
            <a:endParaRPr lang="es-CL" b="1" i="1" dirty="0">
              <a:cs typeface="Arial" panose="020B0604020202020204" pitchFamily="34" charset="0"/>
            </a:endParaRPr>
          </a:p>
        </p:txBody>
      </p:sp>
      <p:pic>
        <p:nvPicPr>
          <p:cNvPr id="4" name="Imagen 3">
            <a:extLst>
              <a:ext uri="{FF2B5EF4-FFF2-40B4-BE49-F238E27FC236}">
                <a16:creationId xmlns:a16="http://schemas.microsoft.com/office/drawing/2014/main" id="{2B10A93F-4CEA-36E3-F6A2-79A330A405C8}"/>
              </a:ext>
            </a:extLst>
          </p:cNvPr>
          <p:cNvPicPr>
            <a:picLocks noChangeAspect="1"/>
          </p:cNvPicPr>
          <p:nvPr/>
        </p:nvPicPr>
        <p:blipFill>
          <a:blip r:embed="rId3"/>
          <a:stretch>
            <a:fillRect/>
          </a:stretch>
        </p:blipFill>
        <p:spPr>
          <a:xfrm>
            <a:off x="2504067" y="701118"/>
            <a:ext cx="6449433" cy="6156881"/>
          </a:xfrm>
          <a:prstGeom prst="rect">
            <a:avLst/>
          </a:prstGeom>
        </p:spPr>
      </p:pic>
    </p:spTree>
    <p:extLst>
      <p:ext uri="{BB962C8B-B14F-4D97-AF65-F5344CB8AC3E}">
        <p14:creationId xmlns:p14="http://schemas.microsoft.com/office/powerpoint/2010/main" val="2002591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38</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Modelo de Navier-Stokes</a:t>
            </a:r>
            <a:endParaRPr lang="es-CL" sz="2900" b="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1EB632FF-41A9-8B7F-076E-9774E116C5D0}"/>
              </a:ext>
            </a:extLst>
          </p:cNvPr>
          <p:cNvSpPr/>
          <p:nvPr/>
        </p:nvSpPr>
        <p:spPr>
          <a:xfrm>
            <a:off x="292801" y="701127"/>
            <a:ext cx="11591999" cy="646331"/>
          </a:xfrm>
          <a:prstGeom prst="rect">
            <a:avLst/>
          </a:prstGeom>
          <a:noFill/>
        </p:spPr>
        <p:txBody>
          <a:bodyPr wrap="square">
            <a:spAutoFit/>
          </a:bodyPr>
          <a:lstStyle/>
          <a:p>
            <a:pPr algn="just" fontAlgn="b"/>
            <a:endParaRPr lang="es-CL" dirty="0">
              <a:cs typeface="Arial" panose="020B0604020202020204" pitchFamily="34" charset="0"/>
            </a:endParaRPr>
          </a:p>
          <a:p>
            <a:pPr algn="just" fontAlgn="b"/>
            <a:endParaRPr lang="es-CL" b="1" i="1" dirty="0">
              <a:cs typeface="Arial" panose="020B0604020202020204" pitchFamily="34" charset="0"/>
            </a:endParaRPr>
          </a:p>
        </p:txBody>
      </p:sp>
      <p:sp>
        <p:nvSpPr>
          <p:cNvPr id="7" name="CuadroTexto 6">
            <a:extLst>
              <a:ext uri="{FF2B5EF4-FFF2-40B4-BE49-F238E27FC236}">
                <a16:creationId xmlns:a16="http://schemas.microsoft.com/office/drawing/2014/main" id="{C399D813-4F23-AF4E-407A-6736BDB98F7F}"/>
              </a:ext>
            </a:extLst>
          </p:cNvPr>
          <p:cNvSpPr txBox="1"/>
          <p:nvPr/>
        </p:nvSpPr>
        <p:spPr>
          <a:xfrm>
            <a:off x="307200" y="930893"/>
            <a:ext cx="11351400" cy="1200329"/>
          </a:xfrm>
          <a:prstGeom prst="rect">
            <a:avLst/>
          </a:prstGeom>
          <a:noFill/>
        </p:spPr>
        <p:txBody>
          <a:bodyPr wrap="square">
            <a:spAutoFit/>
          </a:bodyPr>
          <a:lstStyle/>
          <a:p>
            <a:r>
              <a:rPr lang="es-MX" dirty="0"/>
              <a:t>Cuando comiences a modelar un flujo usando Navier-Stokes, tu fluido tendrá una cantidad inicial de energía. Pero en un flujo turbulento, esa energía puede concentrarse. En lugar de distribuirse uniformemente a través del río, la energía cinética se puede acumular en remolinos arbitrariamente pequeños, y las partículas en esos remolinos podrían (en teoría) acelerarse a una velocidad infinita.</a:t>
            </a:r>
            <a:endParaRPr lang="es-CL" dirty="0"/>
          </a:p>
        </p:txBody>
      </p:sp>
      <p:pic>
        <p:nvPicPr>
          <p:cNvPr id="8" name="Imagen 7">
            <a:extLst>
              <a:ext uri="{FF2B5EF4-FFF2-40B4-BE49-F238E27FC236}">
                <a16:creationId xmlns:a16="http://schemas.microsoft.com/office/drawing/2014/main" id="{F78866F4-D2DD-E436-24BB-850A8C5E3334}"/>
              </a:ext>
            </a:extLst>
          </p:cNvPr>
          <p:cNvPicPr>
            <a:picLocks noChangeAspect="1"/>
          </p:cNvPicPr>
          <p:nvPr/>
        </p:nvPicPr>
        <p:blipFill>
          <a:blip r:embed="rId3"/>
          <a:stretch>
            <a:fillRect/>
          </a:stretch>
        </p:blipFill>
        <p:spPr>
          <a:xfrm>
            <a:off x="648437" y="2255833"/>
            <a:ext cx="10668925" cy="4432176"/>
          </a:xfrm>
          <a:prstGeom prst="rect">
            <a:avLst/>
          </a:prstGeom>
        </p:spPr>
      </p:pic>
    </p:spTree>
    <p:extLst>
      <p:ext uri="{BB962C8B-B14F-4D97-AF65-F5344CB8AC3E}">
        <p14:creationId xmlns:p14="http://schemas.microsoft.com/office/powerpoint/2010/main" val="3440691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39</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Modelo de Navier-Stokes</a:t>
            </a:r>
            <a:endParaRPr lang="es-CL" sz="2900" b="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1EB632FF-41A9-8B7F-076E-9774E116C5D0}"/>
              </a:ext>
            </a:extLst>
          </p:cNvPr>
          <p:cNvSpPr/>
          <p:nvPr/>
        </p:nvSpPr>
        <p:spPr>
          <a:xfrm>
            <a:off x="292801" y="701127"/>
            <a:ext cx="11591999" cy="646331"/>
          </a:xfrm>
          <a:prstGeom prst="rect">
            <a:avLst/>
          </a:prstGeom>
          <a:noFill/>
        </p:spPr>
        <p:txBody>
          <a:bodyPr wrap="square">
            <a:spAutoFit/>
          </a:bodyPr>
          <a:lstStyle/>
          <a:p>
            <a:pPr algn="just" fontAlgn="b"/>
            <a:endParaRPr lang="es-CL" dirty="0">
              <a:cs typeface="Arial" panose="020B0604020202020204" pitchFamily="34" charset="0"/>
            </a:endParaRPr>
          </a:p>
          <a:p>
            <a:pPr algn="just" fontAlgn="b"/>
            <a:endParaRPr lang="es-CL" b="1" i="1" dirty="0">
              <a:cs typeface="Arial" panose="020B0604020202020204" pitchFamily="34" charset="0"/>
            </a:endParaRPr>
          </a:p>
        </p:txBody>
      </p:sp>
      <p:sp>
        <p:nvSpPr>
          <p:cNvPr id="6" name="CuadroTexto 5">
            <a:extLst>
              <a:ext uri="{FF2B5EF4-FFF2-40B4-BE49-F238E27FC236}">
                <a16:creationId xmlns:a16="http://schemas.microsoft.com/office/drawing/2014/main" id="{44911CED-23AB-F4CD-9B0A-E0EF96C4D742}"/>
              </a:ext>
            </a:extLst>
          </p:cNvPr>
          <p:cNvSpPr txBox="1"/>
          <p:nvPr/>
        </p:nvSpPr>
        <p:spPr>
          <a:xfrm>
            <a:off x="688024" y="801797"/>
            <a:ext cx="10881676" cy="4801314"/>
          </a:xfrm>
          <a:prstGeom prst="rect">
            <a:avLst/>
          </a:prstGeom>
          <a:noFill/>
        </p:spPr>
        <p:txBody>
          <a:bodyPr wrap="square">
            <a:spAutoFit/>
          </a:bodyPr>
          <a:lstStyle/>
          <a:p>
            <a:endParaRPr lang="es-MX" b="1" dirty="0"/>
          </a:p>
          <a:p>
            <a:r>
              <a:rPr lang="es-MX" b="1" dirty="0"/>
              <a:t>1. Flujo en Equilibrio (Laminar):</a:t>
            </a:r>
          </a:p>
          <a:p>
            <a:r>
              <a:rPr lang="es-MX" dirty="0"/>
              <a:t>•En un flujo laminar, las partículas de fluido se mueven en capas paralelas y ordenadas, sin intercambio caótico de partículas entre las capas.</a:t>
            </a:r>
          </a:p>
          <a:p>
            <a:r>
              <a:rPr lang="es-MX" dirty="0"/>
              <a:t>•Este tipo de flujo se observa a bajas velocidades y/o en fluidos con viscosidad relativamente alta.</a:t>
            </a:r>
          </a:p>
          <a:p>
            <a:r>
              <a:rPr lang="es-MX" dirty="0"/>
              <a:t>•La ecuación de Navier-Stokes describe un flujo en equilibrio cuando la velocidad del fluido (v) es suave y predecible, y el término convectivo (v⋅∇)v no domina la ecuación.</a:t>
            </a:r>
          </a:p>
          <a:p>
            <a:r>
              <a:rPr lang="es-MX" dirty="0"/>
              <a:t>•Ejemplos incluyen el flujo de aceite a través de una tubería delgada, el flujo sanguíneo en vasos sanguíneos pequeños y el flujo de agua en tuberías de baja velocidad.</a:t>
            </a:r>
          </a:p>
          <a:p>
            <a:endParaRPr lang="es-MX" dirty="0"/>
          </a:p>
          <a:p>
            <a:endParaRPr lang="es-MX" dirty="0"/>
          </a:p>
          <a:p>
            <a:r>
              <a:rPr lang="es-MX" b="1" dirty="0"/>
              <a:t>2. Flujo Turbulento:</a:t>
            </a:r>
          </a:p>
          <a:p>
            <a:r>
              <a:rPr lang="es-MX" dirty="0"/>
              <a:t>•En un flujo turbulento, las partículas de fluido se mueven caóticamente, con la formación de remolinos y vórtices.</a:t>
            </a:r>
          </a:p>
          <a:p>
            <a:r>
              <a:rPr lang="es-MX" dirty="0"/>
              <a:t>•Este tipo de flujo se observa a altas velocidades y/o en fluidos con baja viscosidad.</a:t>
            </a:r>
          </a:p>
          <a:p>
            <a:r>
              <a:rPr lang="es-MX" dirty="0"/>
              <a:t>•La ecuación de Navier-Stokes describe un flujo turbulento cuando el término convectivo (v⋅∇)v es dominante y causa turbulencia en el fluido.</a:t>
            </a:r>
          </a:p>
          <a:p>
            <a:r>
              <a:rPr lang="es-MX" dirty="0"/>
              <a:t>•Ejemplos incluyen el flujo de aire alrededor de un objeto, el flujo de agua en ríos y el flujo de aire en una turbina.</a:t>
            </a:r>
          </a:p>
        </p:txBody>
      </p:sp>
    </p:spTree>
    <p:extLst>
      <p:ext uri="{BB962C8B-B14F-4D97-AF65-F5344CB8AC3E}">
        <p14:creationId xmlns:p14="http://schemas.microsoft.com/office/powerpoint/2010/main" val="3915037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0EC861F-5AB3-0429-1D61-22B2ED5F6F7F}"/>
              </a:ext>
            </a:extLst>
          </p:cNvPr>
          <p:cNvPicPr>
            <a:picLocks noChangeAspect="1"/>
          </p:cNvPicPr>
          <p:nvPr/>
        </p:nvPicPr>
        <p:blipFill>
          <a:blip r:embed="rId3"/>
          <a:stretch>
            <a:fillRect/>
          </a:stretch>
        </p:blipFill>
        <p:spPr>
          <a:xfrm>
            <a:off x="0" y="4597336"/>
            <a:ext cx="12187267" cy="2260664"/>
          </a:xfrm>
          <a:prstGeom prst="rect">
            <a:avLst/>
          </a:prstGeom>
        </p:spPr>
      </p:pic>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4</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CL" sz="2900" b="1" dirty="0"/>
              <a:t>Descripción y contexto del problema</a:t>
            </a:r>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9" name="Rectángulo 8">
            <a:extLst>
              <a:ext uri="{FF2B5EF4-FFF2-40B4-BE49-F238E27FC236}">
                <a16:creationId xmlns:a16="http://schemas.microsoft.com/office/drawing/2014/main" id="{7FDF6547-6E47-4F04-90DC-137E2785986D}"/>
              </a:ext>
            </a:extLst>
          </p:cNvPr>
          <p:cNvSpPr/>
          <p:nvPr/>
        </p:nvSpPr>
        <p:spPr>
          <a:xfrm>
            <a:off x="292801" y="762364"/>
            <a:ext cx="11518199" cy="1131079"/>
          </a:xfrm>
          <a:prstGeom prst="rect">
            <a:avLst/>
          </a:prstGeom>
        </p:spPr>
        <p:txBody>
          <a:bodyPr wrap="square">
            <a:spAutoFit/>
          </a:bodyPr>
          <a:lstStyle/>
          <a:p>
            <a:pPr lvl="0" algn="just" defTabSz="913818">
              <a:defRPr/>
            </a:pPr>
            <a:r>
              <a:rPr lang="es-CL" dirty="0">
                <a:cs typeface="Calibri" charset="0"/>
              </a:rPr>
              <a:t>El objetivo principal del programa de cooperación con los estudiantes de la UTFSM tiene como enfoque el poder analizar el comportamiento de las corridas bancarias a nivel sistémico (observando los depósitos a plazo de personas, cuentas corrientes y libretas de ahorro).</a:t>
            </a:r>
            <a:endParaRPr lang="es-CL" sz="1350" dirty="0">
              <a:cs typeface="Calibri" charset="0"/>
            </a:endParaRPr>
          </a:p>
          <a:p>
            <a:pPr lvl="0" algn="just" defTabSz="913818">
              <a:defRPr/>
            </a:pPr>
            <a:endParaRPr lang="es-CL" sz="1350" dirty="0">
              <a:cs typeface="Calibri" charset="0"/>
            </a:endParaRPr>
          </a:p>
        </p:txBody>
      </p:sp>
      <p:pic>
        <p:nvPicPr>
          <p:cNvPr id="4" name="Imagen 3">
            <a:extLst>
              <a:ext uri="{FF2B5EF4-FFF2-40B4-BE49-F238E27FC236}">
                <a16:creationId xmlns:a16="http://schemas.microsoft.com/office/drawing/2014/main" id="{72882441-0901-620D-D6E8-FB78E36B5CA7}"/>
              </a:ext>
            </a:extLst>
          </p:cNvPr>
          <p:cNvPicPr>
            <a:picLocks noChangeAspect="1"/>
          </p:cNvPicPr>
          <p:nvPr/>
        </p:nvPicPr>
        <p:blipFill rotWithShape="1">
          <a:blip r:embed="rId4"/>
          <a:srcRect t="23605"/>
          <a:stretch/>
        </p:blipFill>
        <p:spPr>
          <a:xfrm>
            <a:off x="7947485" y="2561384"/>
            <a:ext cx="3171330" cy="1368011"/>
          </a:xfrm>
          <a:prstGeom prst="rect">
            <a:avLst/>
          </a:prstGeom>
        </p:spPr>
      </p:pic>
      <p:sp>
        <p:nvSpPr>
          <p:cNvPr id="5" name="Rectángulo 4">
            <a:extLst>
              <a:ext uri="{FF2B5EF4-FFF2-40B4-BE49-F238E27FC236}">
                <a16:creationId xmlns:a16="http://schemas.microsoft.com/office/drawing/2014/main" id="{256EE60C-E14D-70B0-D9F1-E6DD862C3E57}"/>
              </a:ext>
            </a:extLst>
          </p:cNvPr>
          <p:cNvSpPr/>
          <p:nvPr/>
        </p:nvSpPr>
        <p:spPr>
          <a:xfrm>
            <a:off x="318627" y="2091228"/>
            <a:ext cx="7260524" cy="2308324"/>
          </a:xfrm>
          <a:prstGeom prst="rect">
            <a:avLst/>
          </a:prstGeom>
        </p:spPr>
        <p:txBody>
          <a:bodyPr wrap="square">
            <a:spAutoFit/>
          </a:bodyPr>
          <a:lstStyle/>
          <a:p>
            <a:pPr lvl="0" algn="just" defTabSz="913818">
              <a:defRPr/>
            </a:pPr>
            <a:r>
              <a:rPr lang="es-CL" dirty="0">
                <a:cs typeface="Calibri" charset="0"/>
              </a:rPr>
              <a:t>Una </a:t>
            </a:r>
            <a:r>
              <a:rPr lang="es-CL" b="1" dirty="0">
                <a:cs typeface="Calibri" charset="0"/>
              </a:rPr>
              <a:t>corrida bancaria</a:t>
            </a:r>
            <a:r>
              <a:rPr lang="es-CL" dirty="0">
                <a:cs typeface="Calibri" charset="0"/>
              </a:rPr>
              <a:t>, o también conocida en inglés como </a:t>
            </a:r>
            <a:r>
              <a:rPr lang="es-CL" i="1" dirty="0">
                <a:cs typeface="Calibri" charset="0"/>
              </a:rPr>
              <a:t>run-off</a:t>
            </a:r>
            <a:r>
              <a:rPr lang="es-CL" dirty="0">
                <a:cs typeface="Calibri" charset="0"/>
              </a:rPr>
              <a:t> de depósitos (o simplemente, </a:t>
            </a:r>
            <a:r>
              <a:rPr lang="es-CL" i="1" dirty="0" err="1">
                <a:cs typeface="Calibri" charset="0"/>
              </a:rPr>
              <a:t>bank</a:t>
            </a:r>
            <a:r>
              <a:rPr lang="es-CL" i="1" dirty="0">
                <a:cs typeface="Calibri" charset="0"/>
              </a:rPr>
              <a:t> run</a:t>
            </a:r>
            <a:r>
              <a:rPr lang="es-CL" dirty="0">
                <a:cs typeface="Calibri" charset="0"/>
              </a:rPr>
              <a:t>), es una situación en la que una gran cantidad de depositantes (personas) retiran sus fondos de una institución bancaria en un corto periodo de tiempo, debido a problemas internos de la institución, que la hacen parecer inestable o con problemas financieros o también debido a factores externos macroeconómicos (que podrían sumarse a lo anterior), como podrían ser una crisis económica, una recesión, baja rentabilidad bancaria, entre otros.</a:t>
            </a:r>
            <a:endParaRPr lang="es-CL" sz="1350" dirty="0">
              <a:cs typeface="Calibri" charset="0"/>
            </a:endParaRPr>
          </a:p>
        </p:txBody>
      </p:sp>
      <p:sp>
        <p:nvSpPr>
          <p:cNvPr id="7" name="CuadroTexto 6">
            <a:extLst>
              <a:ext uri="{FF2B5EF4-FFF2-40B4-BE49-F238E27FC236}">
                <a16:creationId xmlns:a16="http://schemas.microsoft.com/office/drawing/2014/main" id="{AF5F2C13-757E-F5D9-0678-01C6E0C6ABA2}"/>
              </a:ext>
            </a:extLst>
          </p:cNvPr>
          <p:cNvSpPr txBox="1"/>
          <p:nvPr/>
        </p:nvSpPr>
        <p:spPr>
          <a:xfrm>
            <a:off x="292801" y="4399552"/>
            <a:ext cx="11518198" cy="1754326"/>
          </a:xfrm>
          <a:prstGeom prst="rect">
            <a:avLst/>
          </a:prstGeom>
          <a:noFill/>
        </p:spPr>
        <p:txBody>
          <a:bodyPr wrap="square">
            <a:spAutoFit/>
          </a:bodyPr>
          <a:lstStyle/>
          <a:p>
            <a:pPr lvl="0" algn="just" defTabSz="913818">
              <a:defRPr/>
            </a:pPr>
            <a:endParaRPr lang="es-CL" dirty="0">
              <a:cs typeface="Calibri" charset="0"/>
            </a:endParaRPr>
          </a:p>
          <a:p>
            <a:pPr lvl="0" algn="just" defTabSz="913818">
              <a:defRPr/>
            </a:pPr>
            <a:r>
              <a:rPr lang="es-CL" dirty="0">
                <a:solidFill>
                  <a:schemeClr val="bg1"/>
                </a:solidFill>
                <a:cs typeface="Calibri" charset="0"/>
              </a:rPr>
              <a:t>El hundimiento del </a:t>
            </a:r>
            <a:r>
              <a:rPr lang="es-CL" b="1" i="1" dirty="0">
                <a:solidFill>
                  <a:schemeClr val="bg1"/>
                </a:solidFill>
                <a:cs typeface="Calibri" charset="0"/>
              </a:rPr>
              <a:t>Silicon Valley Bank, </a:t>
            </a:r>
            <a:r>
              <a:rPr lang="es-CL" b="1" i="1" dirty="0" err="1">
                <a:solidFill>
                  <a:schemeClr val="bg1"/>
                </a:solidFill>
                <a:cs typeface="Calibri" charset="0"/>
              </a:rPr>
              <a:t>Signature</a:t>
            </a:r>
            <a:r>
              <a:rPr lang="es-CL" b="1" i="1" dirty="0">
                <a:solidFill>
                  <a:schemeClr val="bg1"/>
                </a:solidFill>
                <a:cs typeface="Calibri" charset="0"/>
              </a:rPr>
              <a:t> Bank, </a:t>
            </a:r>
            <a:r>
              <a:rPr lang="es-CL" b="1" i="1" dirty="0" err="1">
                <a:solidFill>
                  <a:schemeClr val="bg1"/>
                </a:solidFill>
                <a:cs typeface="Calibri" charset="0"/>
              </a:rPr>
              <a:t>First</a:t>
            </a:r>
            <a:r>
              <a:rPr lang="es-CL" b="1" i="1" dirty="0">
                <a:solidFill>
                  <a:schemeClr val="bg1"/>
                </a:solidFill>
                <a:cs typeface="Calibri" charset="0"/>
              </a:rPr>
              <a:t> </a:t>
            </a:r>
            <a:r>
              <a:rPr lang="es-CL" b="1" i="1" dirty="0" err="1">
                <a:solidFill>
                  <a:schemeClr val="bg1"/>
                </a:solidFill>
                <a:cs typeface="Calibri" charset="0"/>
              </a:rPr>
              <a:t>Republic</a:t>
            </a:r>
            <a:r>
              <a:rPr lang="es-CL" b="1" i="1" dirty="0">
                <a:solidFill>
                  <a:schemeClr val="bg1"/>
                </a:solidFill>
                <a:cs typeface="Calibri" charset="0"/>
              </a:rPr>
              <a:t> Bank, </a:t>
            </a:r>
            <a:r>
              <a:rPr lang="es-CL" b="1" i="1" dirty="0" err="1">
                <a:solidFill>
                  <a:schemeClr val="bg1"/>
                </a:solidFill>
                <a:cs typeface="Calibri" charset="0"/>
              </a:rPr>
              <a:t>Heartland</a:t>
            </a:r>
            <a:r>
              <a:rPr lang="es-CL" b="1" i="1" dirty="0">
                <a:solidFill>
                  <a:schemeClr val="bg1"/>
                </a:solidFill>
                <a:cs typeface="Calibri" charset="0"/>
              </a:rPr>
              <a:t> Tri-</a:t>
            </a:r>
            <a:r>
              <a:rPr lang="es-CL" b="1" i="1" dirty="0" err="1">
                <a:solidFill>
                  <a:schemeClr val="bg1"/>
                </a:solidFill>
                <a:cs typeface="Calibri" charset="0"/>
              </a:rPr>
              <a:t>State</a:t>
            </a:r>
            <a:r>
              <a:rPr lang="es-CL" b="1" i="1" dirty="0">
                <a:solidFill>
                  <a:schemeClr val="bg1"/>
                </a:solidFill>
                <a:cs typeface="Calibri" charset="0"/>
              </a:rPr>
              <a:t> Bank y del </a:t>
            </a:r>
            <a:r>
              <a:rPr lang="es-CL" b="1" i="1" dirty="0" err="1">
                <a:solidFill>
                  <a:schemeClr val="bg1"/>
                </a:solidFill>
                <a:cs typeface="Calibri" charset="0"/>
              </a:rPr>
              <a:t>Credit</a:t>
            </a:r>
            <a:r>
              <a:rPr lang="es-CL" b="1" i="1" dirty="0">
                <a:solidFill>
                  <a:schemeClr val="bg1"/>
                </a:solidFill>
                <a:cs typeface="Calibri" charset="0"/>
              </a:rPr>
              <a:t> </a:t>
            </a:r>
            <a:r>
              <a:rPr lang="es-CL" b="1" i="1" dirty="0" err="1">
                <a:solidFill>
                  <a:schemeClr val="bg1"/>
                </a:solidFill>
                <a:cs typeface="Calibri" charset="0"/>
              </a:rPr>
              <a:t>Suisse</a:t>
            </a:r>
            <a:r>
              <a:rPr lang="es-CL" b="1" dirty="0">
                <a:solidFill>
                  <a:schemeClr val="bg1"/>
                </a:solidFill>
                <a:cs typeface="Calibri" charset="0"/>
              </a:rPr>
              <a:t> </a:t>
            </a:r>
            <a:r>
              <a:rPr lang="es-CL" dirty="0">
                <a:solidFill>
                  <a:schemeClr val="bg1"/>
                </a:solidFill>
                <a:cs typeface="Calibri" charset="0"/>
              </a:rPr>
              <a:t>durante el último año, ha hecho que las autoridades financieras vuelvan a reflexionar sobre las corridas bancarias y la regulación de la liquidez, y sobre la necesidad de modificar algunas normas para que el sistema sea más seguro. Esto ha tenido un efecto a nivel internacional, y en Chile también ha tenido repercusión en el cuestionamiento del problema, resultando un desafío interesante el gestionar este riesgo.</a:t>
            </a:r>
          </a:p>
        </p:txBody>
      </p:sp>
    </p:spTree>
    <p:extLst>
      <p:ext uri="{BB962C8B-B14F-4D97-AF65-F5344CB8AC3E}">
        <p14:creationId xmlns:p14="http://schemas.microsoft.com/office/powerpoint/2010/main" val="3298703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40</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Modelo de Navier-Stokes en Redes</a:t>
            </a:r>
            <a:endParaRPr lang="es-CL" sz="2900" b="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1EB632FF-41A9-8B7F-076E-9774E116C5D0}"/>
              </a:ext>
            </a:extLst>
          </p:cNvPr>
          <p:cNvSpPr/>
          <p:nvPr/>
        </p:nvSpPr>
        <p:spPr>
          <a:xfrm>
            <a:off x="292801" y="701127"/>
            <a:ext cx="11591999" cy="646331"/>
          </a:xfrm>
          <a:prstGeom prst="rect">
            <a:avLst/>
          </a:prstGeom>
          <a:noFill/>
        </p:spPr>
        <p:txBody>
          <a:bodyPr wrap="square">
            <a:spAutoFit/>
          </a:bodyPr>
          <a:lstStyle/>
          <a:p>
            <a:pPr algn="just" fontAlgn="b"/>
            <a:endParaRPr lang="es-CL" dirty="0">
              <a:cs typeface="Arial" panose="020B0604020202020204" pitchFamily="34" charset="0"/>
            </a:endParaRPr>
          </a:p>
          <a:p>
            <a:pPr algn="just" fontAlgn="b"/>
            <a:endParaRPr lang="es-CL" b="1" i="1" dirty="0">
              <a:cs typeface="Arial" panose="020B0604020202020204" pitchFamily="34" charset="0"/>
            </a:endParaRPr>
          </a:p>
        </p:txBody>
      </p:sp>
      <p:pic>
        <p:nvPicPr>
          <p:cNvPr id="8" name="Imagen 7">
            <a:extLst>
              <a:ext uri="{FF2B5EF4-FFF2-40B4-BE49-F238E27FC236}">
                <a16:creationId xmlns:a16="http://schemas.microsoft.com/office/drawing/2014/main" id="{2F3C1E00-631E-9CC3-EC15-838EAF2B75D2}"/>
              </a:ext>
            </a:extLst>
          </p:cNvPr>
          <p:cNvPicPr>
            <a:picLocks noChangeAspect="1"/>
          </p:cNvPicPr>
          <p:nvPr/>
        </p:nvPicPr>
        <p:blipFill>
          <a:blip r:embed="rId3"/>
          <a:stretch>
            <a:fillRect/>
          </a:stretch>
        </p:blipFill>
        <p:spPr>
          <a:xfrm>
            <a:off x="5814679" y="994029"/>
            <a:ext cx="6070121" cy="4034484"/>
          </a:xfrm>
          <a:prstGeom prst="rect">
            <a:avLst/>
          </a:prstGeom>
        </p:spPr>
      </p:pic>
      <p:sp>
        <p:nvSpPr>
          <p:cNvPr id="10" name="CuadroTexto 9">
            <a:extLst>
              <a:ext uri="{FF2B5EF4-FFF2-40B4-BE49-F238E27FC236}">
                <a16:creationId xmlns:a16="http://schemas.microsoft.com/office/drawing/2014/main" id="{7177279A-0166-671E-5E6B-4BC5B74ED851}"/>
              </a:ext>
            </a:extLst>
          </p:cNvPr>
          <p:cNvSpPr txBox="1"/>
          <p:nvPr/>
        </p:nvSpPr>
        <p:spPr>
          <a:xfrm>
            <a:off x="403106" y="1024292"/>
            <a:ext cx="4959172" cy="3416320"/>
          </a:xfrm>
          <a:prstGeom prst="rect">
            <a:avLst/>
          </a:prstGeom>
          <a:noFill/>
        </p:spPr>
        <p:txBody>
          <a:bodyPr wrap="square">
            <a:spAutoFit/>
          </a:bodyPr>
          <a:lstStyle/>
          <a:p>
            <a:r>
              <a:rPr lang="es-MX" dirty="0"/>
              <a:t>Esta adaptación produce una ecuación diferencial ordinaria con soluciones contenidas en un subespacio lineal, correspondiente a la ley de conservación newtoniana. En lugar de describir el flujo de un fluido en un espacio continuo, como se hace en las ecuaciones de Navier-Stokes clásicas, esta adaptación describe el flujo en un grafo finito y conectado. Cada vértice del grafo representa una posición en el espacio, y cada borde representa una conexión entre dos posiciones. Los pesos en los bordes representan la resistencia al flujo entre las posiciones conectadas.</a:t>
            </a:r>
            <a:endParaRPr lang="es-CL" dirty="0"/>
          </a:p>
        </p:txBody>
      </p:sp>
    </p:spTree>
    <p:extLst>
      <p:ext uri="{BB962C8B-B14F-4D97-AF65-F5344CB8AC3E}">
        <p14:creationId xmlns:p14="http://schemas.microsoft.com/office/powerpoint/2010/main" val="152573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41</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Modelo de Navier-Stokes en Redes</a:t>
            </a:r>
            <a:endParaRPr lang="es-CL" sz="2900" b="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591187"/>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1EB632FF-41A9-8B7F-076E-9774E116C5D0}"/>
              </a:ext>
            </a:extLst>
          </p:cNvPr>
          <p:cNvSpPr/>
          <p:nvPr/>
        </p:nvSpPr>
        <p:spPr>
          <a:xfrm>
            <a:off x="292801" y="701127"/>
            <a:ext cx="11591999" cy="646331"/>
          </a:xfrm>
          <a:prstGeom prst="rect">
            <a:avLst/>
          </a:prstGeom>
          <a:noFill/>
        </p:spPr>
        <p:txBody>
          <a:bodyPr wrap="square">
            <a:spAutoFit/>
          </a:bodyPr>
          <a:lstStyle/>
          <a:p>
            <a:pPr algn="just" fontAlgn="b"/>
            <a:endParaRPr lang="es-CL" dirty="0">
              <a:cs typeface="Arial" panose="020B0604020202020204" pitchFamily="34" charset="0"/>
            </a:endParaRPr>
          </a:p>
          <a:p>
            <a:pPr algn="just" fontAlgn="b"/>
            <a:endParaRPr lang="es-CL" b="1" i="1" dirty="0">
              <a:cs typeface="Arial" panose="020B0604020202020204" pitchFamily="34" charset="0"/>
            </a:endParaRPr>
          </a:p>
        </p:txBody>
      </p:sp>
      <p:pic>
        <p:nvPicPr>
          <p:cNvPr id="6" name="Imagen 5">
            <a:extLst>
              <a:ext uri="{FF2B5EF4-FFF2-40B4-BE49-F238E27FC236}">
                <a16:creationId xmlns:a16="http://schemas.microsoft.com/office/drawing/2014/main" id="{761DADC1-EB72-6A51-2C4C-59913577A564}"/>
              </a:ext>
            </a:extLst>
          </p:cNvPr>
          <p:cNvPicPr>
            <a:picLocks noChangeAspect="1"/>
          </p:cNvPicPr>
          <p:nvPr/>
        </p:nvPicPr>
        <p:blipFill>
          <a:blip r:embed="rId3"/>
          <a:stretch>
            <a:fillRect/>
          </a:stretch>
        </p:blipFill>
        <p:spPr>
          <a:xfrm>
            <a:off x="6690136" y="647884"/>
            <a:ext cx="5030077" cy="6147871"/>
          </a:xfrm>
          <a:prstGeom prst="rect">
            <a:avLst/>
          </a:prstGeom>
        </p:spPr>
      </p:pic>
      <p:sp>
        <p:nvSpPr>
          <p:cNvPr id="7" name="CuadroTexto 6">
            <a:extLst>
              <a:ext uri="{FF2B5EF4-FFF2-40B4-BE49-F238E27FC236}">
                <a16:creationId xmlns:a16="http://schemas.microsoft.com/office/drawing/2014/main" id="{86828BA6-3D80-CC4C-7948-B41401809C9F}"/>
              </a:ext>
            </a:extLst>
          </p:cNvPr>
          <p:cNvSpPr txBox="1"/>
          <p:nvPr/>
        </p:nvSpPr>
        <p:spPr>
          <a:xfrm>
            <a:off x="292802" y="1432995"/>
            <a:ext cx="5925548" cy="1754326"/>
          </a:xfrm>
          <a:prstGeom prst="rect">
            <a:avLst/>
          </a:prstGeom>
          <a:noFill/>
        </p:spPr>
        <p:txBody>
          <a:bodyPr wrap="square">
            <a:spAutoFit/>
          </a:bodyPr>
          <a:lstStyle/>
          <a:p>
            <a:r>
              <a:rPr lang="es-MX" dirty="0"/>
              <a:t>La adaptación de las ecuaciones de Navier-Stokes a grafos permite una comprensión más intuitiva y visual del flujo de un fluido. Además, esta adaptación puede ser útil para la prueba numérica y la búsqueda de soluciones de las ecuaciones de Navier-Stokes clásicas en variedades </a:t>
            </a:r>
            <a:r>
              <a:rPr lang="es-MX" dirty="0" err="1"/>
              <a:t>riemannianas</a:t>
            </a:r>
            <a:r>
              <a:rPr lang="es-MX" dirty="0"/>
              <a:t>.</a:t>
            </a:r>
            <a:endParaRPr lang="es-CL" dirty="0"/>
          </a:p>
        </p:txBody>
      </p:sp>
    </p:spTree>
    <p:extLst>
      <p:ext uri="{BB962C8B-B14F-4D97-AF65-F5344CB8AC3E}">
        <p14:creationId xmlns:p14="http://schemas.microsoft.com/office/powerpoint/2010/main" val="1416183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42</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Modelo de Navier-Stokes</a:t>
            </a:r>
            <a:endParaRPr lang="es-CL" sz="2900" b="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1EB632FF-41A9-8B7F-076E-9774E116C5D0}"/>
              </a:ext>
            </a:extLst>
          </p:cNvPr>
          <p:cNvSpPr/>
          <p:nvPr/>
        </p:nvSpPr>
        <p:spPr>
          <a:xfrm>
            <a:off x="292801" y="701127"/>
            <a:ext cx="11591999" cy="1585049"/>
          </a:xfrm>
          <a:prstGeom prst="rect">
            <a:avLst/>
          </a:prstGeom>
          <a:noFill/>
        </p:spPr>
        <p:txBody>
          <a:bodyPr wrap="square">
            <a:spAutoFit/>
          </a:bodyPr>
          <a:lstStyle/>
          <a:p>
            <a:pPr algn="just" fontAlgn="b"/>
            <a:endParaRPr lang="es-CL" dirty="0">
              <a:cs typeface="Arial" panose="020B0604020202020204" pitchFamily="34" charset="0"/>
            </a:endParaRPr>
          </a:p>
          <a:p>
            <a:pPr marL="285750" indent="-285750" algn="just" fontAlgn="b">
              <a:buFont typeface="Arial" panose="020B0604020202020204" pitchFamily="34" charset="0"/>
              <a:buChar char="•"/>
            </a:pPr>
            <a:r>
              <a:rPr lang="es-CL" sz="2500" b="1" dirty="0">
                <a:cs typeface="Arial" panose="020B0604020202020204" pitchFamily="34" charset="0"/>
              </a:rPr>
              <a:t>Problemas anexos:</a:t>
            </a:r>
          </a:p>
          <a:p>
            <a:pPr marL="285750" indent="-285750" algn="just" fontAlgn="b">
              <a:buFont typeface="Arial" panose="020B0604020202020204" pitchFamily="34" charset="0"/>
              <a:buChar char="•"/>
            </a:pPr>
            <a:endParaRPr lang="es-CL" b="1" i="1" dirty="0">
              <a:cs typeface="Arial" panose="020B0604020202020204" pitchFamily="34" charset="0"/>
            </a:endParaRPr>
          </a:p>
          <a:p>
            <a:pPr marL="285750" indent="-285750" algn="just" fontAlgn="b">
              <a:buFont typeface="Arial" panose="020B0604020202020204" pitchFamily="34" charset="0"/>
              <a:buChar char="•"/>
            </a:pPr>
            <a:r>
              <a:rPr lang="es-CL" dirty="0" err="1">
                <a:cs typeface="Arial" panose="020B0604020202020204" pitchFamily="34" charset="0"/>
              </a:rPr>
              <a:t>Clusterizar</a:t>
            </a:r>
            <a:r>
              <a:rPr lang="es-CL" dirty="0">
                <a:cs typeface="Arial" panose="020B0604020202020204" pitchFamily="34" charset="0"/>
              </a:rPr>
              <a:t> grupos de clientes con DAP estables y menos estables en Coopeuch </a:t>
            </a:r>
          </a:p>
          <a:p>
            <a:pPr algn="just" fontAlgn="b"/>
            <a:endParaRPr lang="es-CL" b="1" i="1" dirty="0">
              <a:cs typeface="Arial" panose="020B0604020202020204" pitchFamily="34" charset="0"/>
            </a:endParaRPr>
          </a:p>
        </p:txBody>
      </p:sp>
      <p:pic>
        <p:nvPicPr>
          <p:cNvPr id="6" name="Imagen 5">
            <a:extLst>
              <a:ext uri="{FF2B5EF4-FFF2-40B4-BE49-F238E27FC236}">
                <a16:creationId xmlns:a16="http://schemas.microsoft.com/office/drawing/2014/main" id="{2C4A2A6E-F8E6-BEB9-AC6C-AEF8788EBFF2}"/>
              </a:ext>
            </a:extLst>
          </p:cNvPr>
          <p:cNvPicPr>
            <a:picLocks noChangeAspect="1"/>
          </p:cNvPicPr>
          <p:nvPr/>
        </p:nvPicPr>
        <p:blipFill>
          <a:blip r:embed="rId3"/>
          <a:stretch>
            <a:fillRect/>
          </a:stretch>
        </p:blipFill>
        <p:spPr>
          <a:xfrm>
            <a:off x="-7200" y="-1274126"/>
            <a:ext cx="12199200" cy="8136928"/>
          </a:xfrm>
          <a:prstGeom prst="rect">
            <a:avLst/>
          </a:prstGeom>
        </p:spPr>
      </p:pic>
      <p:sp>
        <p:nvSpPr>
          <p:cNvPr id="8" name="Título 1">
            <a:extLst>
              <a:ext uri="{FF2B5EF4-FFF2-40B4-BE49-F238E27FC236}">
                <a16:creationId xmlns:a16="http://schemas.microsoft.com/office/drawing/2014/main" id="{4850B198-0339-5311-A3D3-FB0D21707226}"/>
              </a:ext>
            </a:extLst>
          </p:cNvPr>
          <p:cNvSpPr txBox="1">
            <a:spLocks/>
          </p:cNvSpPr>
          <p:nvPr/>
        </p:nvSpPr>
        <p:spPr>
          <a:xfrm>
            <a:off x="335602" y="246937"/>
            <a:ext cx="11701599" cy="49665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Euclid Square Bold"/>
                <a:ea typeface="+mj-ea"/>
                <a:cs typeface="+mj-cs"/>
              </a:defRPr>
            </a:lvl1pPr>
          </a:lstStyle>
          <a:p>
            <a:r>
              <a:rPr lang="es-CL" sz="3600" b="1" dirty="0">
                <a:solidFill>
                  <a:schemeClr val="bg1"/>
                </a:solidFill>
                <a:cs typeface="Arial" panose="020B0604020202020204" pitchFamily="34" charset="0"/>
              </a:rPr>
              <a:t>Estamos en un bosque encontrando el camino…</a:t>
            </a:r>
          </a:p>
        </p:txBody>
      </p:sp>
      <p:sp>
        <p:nvSpPr>
          <p:cNvPr id="10" name="CuadroTexto 9">
            <a:extLst>
              <a:ext uri="{FF2B5EF4-FFF2-40B4-BE49-F238E27FC236}">
                <a16:creationId xmlns:a16="http://schemas.microsoft.com/office/drawing/2014/main" id="{216ADE27-3BE3-7BAF-D9A7-E57DB2DA411D}"/>
              </a:ext>
            </a:extLst>
          </p:cNvPr>
          <p:cNvSpPr txBox="1"/>
          <p:nvPr/>
        </p:nvSpPr>
        <p:spPr>
          <a:xfrm>
            <a:off x="335601" y="982011"/>
            <a:ext cx="11193789" cy="4493538"/>
          </a:xfrm>
          <a:prstGeom prst="rect">
            <a:avLst/>
          </a:prstGeom>
          <a:noFill/>
        </p:spPr>
        <p:txBody>
          <a:bodyPr wrap="square">
            <a:spAutoFit/>
          </a:bodyPr>
          <a:lstStyle/>
          <a:p>
            <a:pPr marL="285750" indent="-285750" algn="just" fontAlgn="b">
              <a:buFont typeface="Arial" panose="020B0604020202020204" pitchFamily="34" charset="0"/>
              <a:buChar char="•"/>
            </a:pPr>
            <a:endParaRPr lang="es-CL" sz="2500" b="1" dirty="0">
              <a:solidFill>
                <a:schemeClr val="bg1"/>
              </a:solidFill>
              <a:cs typeface="Arial" panose="020B0604020202020204" pitchFamily="34" charset="0"/>
            </a:endParaRPr>
          </a:p>
          <a:p>
            <a:pPr marL="285750" indent="-285750" algn="just" fontAlgn="b">
              <a:buFont typeface="Arial" panose="020B0604020202020204" pitchFamily="34" charset="0"/>
              <a:buChar char="•"/>
            </a:pPr>
            <a:endParaRPr lang="es-CL" sz="2500" b="1" dirty="0">
              <a:solidFill>
                <a:schemeClr val="bg1"/>
              </a:solidFill>
              <a:cs typeface="Arial" panose="020B0604020202020204" pitchFamily="34" charset="0"/>
            </a:endParaRPr>
          </a:p>
          <a:p>
            <a:pPr marL="285750" indent="-285750" algn="just" fontAlgn="b">
              <a:buFont typeface="Arial" panose="020B0604020202020204" pitchFamily="34" charset="0"/>
              <a:buChar char="•"/>
            </a:pPr>
            <a:endParaRPr lang="es-CL" sz="2500" b="1" dirty="0">
              <a:solidFill>
                <a:schemeClr val="bg1"/>
              </a:solidFill>
              <a:cs typeface="Arial" panose="020B0604020202020204" pitchFamily="34" charset="0"/>
            </a:endParaRPr>
          </a:p>
          <a:p>
            <a:pPr marL="285750" indent="-285750" algn="just" fontAlgn="b">
              <a:buFont typeface="Arial" panose="020B0604020202020204" pitchFamily="34" charset="0"/>
              <a:buChar char="•"/>
            </a:pPr>
            <a:endParaRPr lang="es-CL" sz="2500" b="1" dirty="0">
              <a:solidFill>
                <a:schemeClr val="bg1"/>
              </a:solidFill>
              <a:cs typeface="Arial" panose="020B0604020202020204" pitchFamily="34" charset="0"/>
            </a:endParaRPr>
          </a:p>
          <a:p>
            <a:pPr marL="285750" indent="-285750" algn="just" fontAlgn="b">
              <a:buFont typeface="Arial" panose="020B0604020202020204" pitchFamily="34" charset="0"/>
              <a:buChar char="•"/>
            </a:pPr>
            <a:endParaRPr lang="es-CL" sz="2500" b="1" dirty="0">
              <a:solidFill>
                <a:schemeClr val="bg1"/>
              </a:solidFill>
              <a:cs typeface="Arial" panose="020B0604020202020204" pitchFamily="34" charset="0"/>
            </a:endParaRPr>
          </a:p>
          <a:p>
            <a:pPr marL="285750" indent="-285750" algn="just" fontAlgn="b">
              <a:buFont typeface="Arial" panose="020B0604020202020204" pitchFamily="34" charset="0"/>
              <a:buChar char="•"/>
            </a:pPr>
            <a:r>
              <a:rPr lang="es-CL" sz="2500" b="1" dirty="0">
                <a:solidFill>
                  <a:schemeClr val="bg1"/>
                </a:solidFill>
                <a:cs typeface="Arial" panose="020B0604020202020204" pitchFamily="34" charset="0"/>
              </a:rPr>
              <a:t>Búsqueda iterativa y exploratoria</a:t>
            </a:r>
          </a:p>
          <a:p>
            <a:pPr marL="285750" indent="-285750" algn="just" fontAlgn="b">
              <a:buFont typeface="Arial" panose="020B0604020202020204" pitchFamily="34" charset="0"/>
              <a:buChar char="•"/>
            </a:pPr>
            <a:endParaRPr lang="es-CL" b="1" i="1" dirty="0">
              <a:solidFill>
                <a:schemeClr val="bg1"/>
              </a:solidFill>
              <a:cs typeface="Arial" panose="020B0604020202020204" pitchFamily="34" charset="0"/>
            </a:endParaRPr>
          </a:p>
          <a:p>
            <a:pPr marL="285750" indent="-285750" algn="just" fontAlgn="b">
              <a:buFont typeface="Arial" panose="020B0604020202020204" pitchFamily="34" charset="0"/>
              <a:buChar char="•"/>
            </a:pPr>
            <a:endParaRPr lang="es-CL" b="1" i="1" dirty="0">
              <a:solidFill>
                <a:schemeClr val="bg1"/>
              </a:solidFill>
              <a:cs typeface="Arial" panose="020B0604020202020204" pitchFamily="34" charset="0"/>
            </a:endParaRPr>
          </a:p>
          <a:p>
            <a:pPr marL="285750" indent="-285750" algn="just" fontAlgn="b">
              <a:buFont typeface="Arial" panose="020B0604020202020204" pitchFamily="34" charset="0"/>
              <a:buChar char="•"/>
            </a:pPr>
            <a:r>
              <a:rPr lang="es-CL" sz="2500" b="1" dirty="0">
                <a:solidFill>
                  <a:schemeClr val="bg1"/>
                </a:solidFill>
                <a:cs typeface="Arial" panose="020B0604020202020204" pitchFamily="34" charset="0"/>
              </a:rPr>
              <a:t>Es necesaria la exploración personal y grupal para el entendimiento del problema y la propuesta de soluciones</a:t>
            </a:r>
          </a:p>
          <a:p>
            <a:pPr marL="285750" indent="-285750" algn="just" fontAlgn="b">
              <a:buFont typeface="Arial" panose="020B0604020202020204" pitchFamily="34" charset="0"/>
              <a:buChar char="•"/>
            </a:pPr>
            <a:endParaRPr lang="es-CL" sz="2500" b="1" dirty="0">
              <a:solidFill>
                <a:schemeClr val="bg1"/>
              </a:solidFill>
              <a:cs typeface="Arial" panose="020B0604020202020204" pitchFamily="34" charset="0"/>
            </a:endParaRPr>
          </a:p>
          <a:p>
            <a:pPr marL="285750" indent="-285750" algn="just" fontAlgn="b">
              <a:buFont typeface="Arial" panose="020B0604020202020204" pitchFamily="34" charset="0"/>
              <a:buChar char="•"/>
            </a:pPr>
            <a:r>
              <a:rPr lang="es-CL" sz="2500" b="1" dirty="0">
                <a:solidFill>
                  <a:schemeClr val="bg1"/>
                </a:solidFill>
                <a:cs typeface="Arial" panose="020B0604020202020204" pitchFamily="34" charset="0"/>
              </a:rPr>
              <a:t>Realizar consultas</a:t>
            </a:r>
          </a:p>
        </p:txBody>
      </p:sp>
    </p:spTree>
    <p:extLst>
      <p:ext uri="{BB962C8B-B14F-4D97-AF65-F5344CB8AC3E}">
        <p14:creationId xmlns:p14="http://schemas.microsoft.com/office/powerpoint/2010/main" val="1637035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339098E-5F1E-4ABF-B0CA-08C78FB90DF6}"/>
              </a:ext>
            </a:extLst>
          </p:cNvPr>
          <p:cNvSpPr/>
          <p:nvPr/>
        </p:nvSpPr>
        <p:spPr>
          <a:xfrm>
            <a:off x="7909089" y="5522129"/>
            <a:ext cx="4282911" cy="1381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5" name="Rectángulo 4">
            <a:extLst>
              <a:ext uri="{FF2B5EF4-FFF2-40B4-BE49-F238E27FC236}">
                <a16:creationId xmlns:a16="http://schemas.microsoft.com/office/drawing/2014/main" id="{3A98FF2A-1997-4ECC-A375-6FBCA043B161}"/>
              </a:ext>
            </a:extLst>
          </p:cNvPr>
          <p:cNvSpPr/>
          <p:nvPr/>
        </p:nvSpPr>
        <p:spPr>
          <a:xfrm>
            <a:off x="478465" y="6198782"/>
            <a:ext cx="2711302" cy="62427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1" name="Rectángulo"/>
          <p:cNvSpPr/>
          <p:nvPr/>
        </p:nvSpPr>
        <p:spPr>
          <a:xfrm>
            <a:off x="209550" y="162388"/>
            <a:ext cx="11772900" cy="6514173"/>
          </a:xfrm>
          <a:prstGeom prst="rect">
            <a:avLst/>
          </a:prstGeom>
          <a:solidFill>
            <a:srgbClr val="333E48"/>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D5D5D5"/>
                </a:solidFill>
                <a:latin typeface="+mn-lt"/>
                <a:ea typeface="+mn-ea"/>
                <a:cs typeface="+mn-cs"/>
                <a:sym typeface="Helvetica Neue Medium"/>
              </a:defRPr>
            </a:pPr>
            <a:endParaRPr kumimoji="0" sz="1600" b="0" i="0" u="none" strike="noStrike" kern="1200" cap="none" spc="0" normalizeH="0" baseline="0" noProof="0" dirty="0">
              <a:ln>
                <a:noFill/>
              </a:ln>
              <a:solidFill>
                <a:srgbClr val="D5D5D5"/>
              </a:solidFill>
              <a:effectLst/>
              <a:uLnTx/>
              <a:uFillTx/>
              <a:latin typeface="Calibri"/>
              <a:ea typeface="+mn-ea"/>
              <a:cs typeface="+mn-cs"/>
              <a:sym typeface="Helvetica Neue Medium"/>
            </a:endParaRPr>
          </a:p>
        </p:txBody>
      </p:sp>
      <p:cxnSp>
        <p:nvCxnSpPr>
          <p:cNvPr id="3" name="Conector recto 2">
            <a:extLst>
              <a:ext uri="{FF2B5EF4-FFF2-40B4-BE49-F238E27FC236}">
                <a16:creationId xmlns:a16="http://schemas.microsoft.com/office/drawing/2014/main" id="{CFCBC593-B3CC-479B-A906-13935BCC5FD7}"/>
              </a:ext>
            </a:extLst>
          </p:cNvPr>
          <p:cNvCxnSpPr>
            <a:cxnSpLocks/>
          </p:cNvCxnSpPr>
          <p:nvPr/>
        </p:nvCxnSpPr>
        <p:spPr>
          <a:xfrm>
            <a:off x="478465" y="697832"/>
            <a:ext cx="1128841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0" name="Título 1">
            <a:extLst>
              <a:ext uri="{FF2B5EF4-FFF2-40B4-BE49-F238E27FC236}">
                <a16:creationId xmlns:a16="http://schemas.microsoft.com/office/drawing/2014/main" id="{8463A3F3-3A07-40AD-BD2C-DABCE90D2E37}"/>
              </a:ext>
            </a:extLst>
          </p:cNvPr>
          <p:cNvSpPr txBox="1">
            <a:spLocks/>
          </p:cNvSpPr>
          <p:nvPr/>
        </p:nvSpPr>
        <p:spPr>
          <a:xfrm>
            <a:off x="565209" y="34940"/>
            <a:ext cx="11304235" cy="744537"/>
          </a:xfrm>
          <a:prstGeom prst="rect">
            <a:avLst/>
          </a:prstGeom>
        </p:spPr>
        <p:txBody>
          <a:bodyPr vert="horz" lIns="91440" tIns="45720" rIns="91440" bIns="45720" rtlCol="0" anchor="ctr">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0" marR="0" lvl="0" indent="0" algn="r" defTabSz="609585" rtl="0" eaLnBrk="1" fontAlgn="auto" latinLnBrk="0" hangingPunct="1">
              <a:lnSpc>
                <a:spcPct val="100000"/>
              </a:lnSpc>
              <a:spcBef>
                <a:spcPct val="0"/>
              </a:spcBef>
              <a:spcAft>
                <a:spcPts val="0"/>
              </a:spcAft>
              <a:buClrTx/>
              <a:buSzTx/>
              <a:buFontTx/>
              <a:buNone/>
              <a:tabLst/>
              <a:defRPr/>
            </a:pPr>
            <a:r>
              <a:rPr kumimoji="0" lang="es-CL" sz="24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Tabla de Contenidos</a:t>
            </a:r>
          </a:p>
        </p:txBody>
      </p:sp>
      <p:sp>
        <p:nvSpPr>
          <p:cNvPr id="12" name="2 Marcador de contenido">
            <a:extLst>
              <a:ext uri="{FF2B5EF4-FFF2-40B4-BE49-F238E27FC236}">
                <a16:creationId xmlns:a16="http://schemas.microsoft.com/office/drawing/2014/main" id="{DF3FF88E-4F98-4E3C-93DA-58C42EF39690}"/>
              </a:ext>
            </a:extLst>
          </p:cNvPr>
          <p:cNvSpPr>
            <a:spLocks noGrp="1"/>
          </p:cNvSpPr>
          <p:nvPr/>
        </p:nvSpPr>
        <p:spPr bwMode="auto">
          <a:xfrm>
            <a:off x="3556933" y="1036683"/>
            <a:ext cx="8229600" cy="49865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2000" kern="1200">
                <a:solidFill>
                  <a:schemeClr val="tx1"/>
                </a:solidFill>
                <a:latin typeface="Century Gothic" pitchFamily="34" charset="0"/>
                <a:ea typeface="+mn-ea"/>
                <a:cs typeface="+mn-cs"/>
              </a:defRPr>
            </a:lvl1pPr>
            <a:lvl2pPr marL="742950" indent="-285750" algn="l" rtl="0" fontAlgn="base">
              <a:spcBef>
                <a:spcPct val="20000"/>
              </a:spcBef>
              <a:spcAft>
                <a:spcPct val="0"/>
              </a:spcAft>
              <a:buFont typeface="Arial" charset="0"/>
              <a:buChar char="–"/>
              <a:defRPr sz="1800" kern="1200">
                <a:solidFill>
                  <a:schemeClr val="tx1"/>
                </a:solidFill>
                <a:latin typeface="Century Gothic" pitchFamily="34" charset="0"/>
                <a:ea typeface="+mn-ea"/>
                <a:cs typeface="+mn-cs"/>
              </a:defRPr>
            </a:lvl2pPr>
            <a:lvl3pPr marL="1143000" indent="-228600" algn="l" rtl="0" fontAlgn="base">
              <a:spcBef>
                <a:spcPct val="20000"/>
              </a:spcBef>
              <a:spcAft>
                <a:spcPct val="0"/>
              </a:spcAft>
              <a:buFont typeface="Arial" charset="0"/>
              <a:buChar char="•"/>
              <a:defRPr sz="1600" kern="1200">
                <a:solidFill>
                  <a:schemeClr val="tx1"/>
                </a:solidFill>
                <a:latin typeface="Century Gothic" pitchFamily="34" charset="0"/>
                <a:ea typeface="+mn-ea"/>
                <a:cs typeface="+mn-cs"/>
              </a:defRPr>
            </a:lvl3pPr>
            <a:lvl4pPr marL="16002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4pPr>
            <a:lvl5pPr marL="20574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s-CL" sz="1800" dirty="0">
                <a:solidFill>
                  <a:prstClr val="white"/>
                </a:solidFill>
                <a:latin typeface="Arial" panose="020B0604020202020204" pitchFamily="34" charset="0"/>
                <a:cs typeface="Arial" panose="020B0604020202020204" pitchFamily="34" charset="0"/>
              </a:rPr>
              <a:t>Modelo de Navier-Stokes</a:t>
            </a:r>
          </a:p>
          <a:p>
            <a:pPr marL="0" indent="0">
              <a:buNone/>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b="1" dirty="0">
                <a:solidFill>
                  <a:prstClr val="white"/>
                </a:solidFill>
                <a:latin typeface="Arial" panose="020B0604020202020204" pitchFamily="34" charset="0"/>
                <a:cs typeface="Arial" panose="020B0604020202020204" pitchFamily="34" charset="0"/>
              </a:rPr>
              <a:t>Metodología de trabajo</a:t>
            </a: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Carta Gantt / Organización del proyecto</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Tareas a realizar para la próxima semana</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marL="0" lvl="0" indent="0">
              <a:buNone/>
              <a:defRPr/>
            </a:pPr>
            <a:endParaRPr lang="es-CL" sz="1800" b="1" dirty="0">
              <a:solidFill>
                <a:prstClr val="white"/>
              </a:solidFill>
              <a:latin typeface="Arial" panose="020B0604020202020204" pitchFamily="34" charset="0"/>
              <a:cs typeface="Arial" panose="020B0604020202020204" pitchFamily="34" charset="0"/>
            </a:endParaRPr>
          </a:p>
          <a:p>
            <a:pPr lvl="0">
              <a:defRPr/>
            </a:pPr>
            <a:endParaRPr lang="es-CL" sz="1800" b="1" dirty="0">
              <a:solidFill>
                <a:prstClr val="white"/>
              </a:solidFill>
              <a:latin typeface="Arial" panose="020B0604020202020204" pitchFamily="34" charset="0"/>
              <a:cs typeface="Arial" panose="020B0604020202020204" pitchFamily="34" charset="0"/>
            </a:endParaRPr>
          </a:p>
        </p:txBody>
      </p:sp>
      <p:sp>
        <p:nvSpPr>
          <p:cNvPr id="13" name="Flecha: cheurón 12">
            <a:extLst>
              <a:ext uri="{FF2B5EF4-FFF2-40B4-BE49-F238E27FC236}">
                <a16:creationId xmlns:a16="http://schemas.microsoft.com/office/drawing/2014/main" id="{0AF4512E-69CB-4936-AB89-47C80C527E3F}"/>
              </a:ext>
            </a:extLst>
          </p:cNvPr>
          <p:cNvSpPr/>
          <p:nvPr/>
        </p:nvSpPr>
        <p:spPr>
          <a:xfrm>
            <a:off x="3167019" y="2077355"/>
            <a:ext cx="360727" cy="226502"/>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chemeClr val="tx1"/>
              </a:solidFill>
            </a:endParaRPr>
          </a:p>
        </p:txBody>
      </p:sp>
    </p:spTree>
    <p:extLst>
      <p:ext uri="{BB962C8B-B14F-4D97-AF65-F5344CB8AC3E}">
        <p14:creationId xmlns:p14="http://schemas.microsoft.com/office/powerpoint/2010/main" val="40174303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44</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Metodología de trabajo</a:t>
            </a:r>
            <a:endParaRPr lang="es-CL" sz="2900" b="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1EB632FF-41A9-8B7F-076E-9774E116C5D0}"/>
              </a:ext>
            </a:extLst>
          </p:cNvPr>
          <p:cNvSpPr/>
          <p:nvPr/>
        </p:nvSpPr>
        <p:spPr>
          <a:xfrm>
            <a:off x="292801" y="701127"/>
            <a:ext cx="11591999" cy="646331"/>
          </a:xfrm>
          <a:prstGeom prst="rect">
            <a:avLst/>
          </a:prstGeom>
          <a:noFill/>
        </p:spPr>
        <p:txBody>
          <a:bodyPr wrap="square">
            <a:spAutoFit/>
          </a:bodyPr>
          <a:lstStyle/>
          <a:p>
            <a:pPr algn="just" fontAlgn="b"/>
            <a:endParaRPr lang="es-CL" dirty="0">
              <a:cs typeface="Arial" panose="020B0604020202020204" pitchFamily="34" charset="0"/>
            </a:endParaRPr>
          </a:p>
          <a:p>
            <a:pPr algn="just" fontAlgn="b"/>
            <a:endParaRPr lang="es-CL" b="1" i="1" dirty="0">
              <a:cs typeface="Arial" panose="020B0604020202020204" pitchFamily="34" charset="0"/>
            </a:endParaRPr>
          </a:p>
        </p:txBody>
      </p:sp>
      <p:sp>
        <p:nvSpPr>
          <p:cNvPr id="8" name="CuadroTexto 7">
            <a:extLst>
              <a:ext uri="{FF2B5EF4-FFF2-40B4-BE49-F238E27FC236}">
                <a16:creationId xmlns:a16="http://schemas.microsoft.com/office/drawing/2014/main" id="{47ABB1F9-CF7E-58FB-159E-D463805943AB}"/>
              </a:ext>
            </a:extLst>
          </p:cNvPr>
          <p:cNvSpPr txBox="1"/>
          <p:nvPr/>
        </p:nvSpPr>
        <p:spPr>
          <a:xfrm>
            <a:off x="307200" y="915848"/>
            <a:ext cx="11478400" cy="5078313"/>
          </a:xfrm>
          <a:prstGeom prst="rect">
            <a:avLst/>
          </a:prstGeom>
          <a:noFill/>
        </p:spPr>
        <p:txBody>
          <a:bodyPr wrap="square">
            <a:spAutoFit/>
          </a:bodyPr>
          <a:lstStyle/>
          <a:p>
            <a:r>
              <a:rPr lang="es-MX" dirty="0"/>
              <a:t>Metodología de Sesión Intensiva de </a:t>
            </a:r>
            <a:r>
              <a:rPr lang="es-MX" b="1" dirty="0" err="1"/>
              <a:t>Design</a:t>
            </a:r>
            <a:r>
              <a:rPr lang="es-MX" b="1" dirty="0"/>
              <a:t> </a:t>
            </a:r>
            <a:r>
              <a:rPr lang="es-MX" b="1" dirty="0" err="1"/>
              <a:t>Thinking</a:t>
            </a:r>
            <a:r>
              <a:rPr lang="es-MX" b="1" dirty="0"/>
              <a:t> </a:t>
            </a:r>
            <a:r>
              <a:rPr lang="es-MX" dirty="0"/>
              <a:t>(2 Horas)</a:t>
            </a:r>
          </a:p>
          <a:p>
            <a:r>
              <a:rPr lang="es-MX" dirty="0"/>
              <a:t>Nota: Esta metodología se centra en un enfoque rápido y cíclico de las etapas del </a:t>
            </a:r>
            <a:r>
              <a:rPr lang="es-MX" dirty="0" err="1"/>
              <a:t>Design</a:t>
            </a:r>
            <a:r>
              <a:rPr lang="es-MX" dirty="0"/>
              <a:t> </a:t>
            </a:r>
            <a:r>
              <a:rPr lang="es-MX" dirty="0" err="1"/>
              <a:t>Thinking</a:t>
            </a:r>
            <a:r>
              <a:rPr lang="es-MX" dirty="0"/>
              <a:t> en cada sesión.</a:t>
            </a:r>
          </a:p>
          <a:p>
            <a:endParaRPr lang="es-MX" dirty="0"/>
          </a:p>
          <a:p>
            <a:r>
              <a:rPr lang="es-MX" b="1" dirty="0"/>
              <a:t>Fase 1: Empatizar e Investigar (30 minutos)</a:t>
            </a:r>
          </a:p>
          <a:p>
            <a:r>
              <a:rPr lang="es-MX" dirty="0"/>
              <a:t>1.	Definir el Propósito de la Sesión (5 minutos)</a:t>
            </a:r>
          </a:p>
          <a:p>
            <a:r>
              <a:rPr lang="es-MX" dirty="0"/>
              <a:t>•	Establecer el objetivo y las metas para la sesión.</a:t>
            </a:r>
          </a:p>
          <a:p>
            <a:r>
              <a:rPr lang="es-MX" dirty="0"/>
              <a:t>2.	Empatizar (10 minutos)</a:t>
            </a:r>
          </a:p>
          <a:p>
            <a:r>
              <a:rPr lang="es-MX" dirty="0"/>
              <a:t>•	Compartir historias, experiencias o datos relacionados con el problema o la oportunidad.</a:t>
            </a:r>
          </a:p>
          <a:p>
            <a:r>
              <a:rPr lang="es-MX" dirty="0"/>
              <a:t>3.	</a:t>
            </a:r>
            <a:r>
              <a:rPr lang="es-MX" dirty="0" err="1"/>
              <a:t>Brainstorming</a:t>
            </a:r>
            <a:r>
              <a:rPr lang="es-MX" dirty="0"/>
              <a:t> Inicial (15 minutos)</a:t>
            </a:r>
          </a:p>
          <a:p>
            <a:r>
              <a:rPr lang="es-MX" dirty="0"/>
              <a:t>•	Generar preguntas y posibles áreas de enfoque basadas en la empatía previa.</a:t>
            </a:r>
          </a:p>
          <a:p>
            <a:endParaRPr lang="es-MX" dirty="0"/>
          </a:p>
          <a:p>
            <a:r>
              <a:rPr lang="es-MX" b="1" dirty="0"/>
              <a:t>Fase 2: Definir y Refinar (30 minutos)</a:t>
            </a:r>
          </a:p>
          <a:p>
            <a:r>
              <a:rPr lang="es-MX" dirty="0"/>
              <a:t>1.	Selección de un Área de Enfoque (10 minutos)</a:t>
            </a:r>
          </a:p>
          <a:p>
            <a:r>
              <a:rPr lang="es-MX" dirty="0"/>
              <a:t>•	Elegir un tema específico para explorar en profundidad.</a:t>
            </a:r>
          </a:p>
          <a:p>
            <a:r>
              <a:rPr lang="es-MX" dirty="0"/>
              <a:t>2.	Definición del Problema o Oportunidad (10 minutos)</a:t>
            </a:r>
          </a:p>
          <a:p>
            <a:r>
              <a:rPr lang="es-MX" dirty="0"/>
              <a:t>•	Articular claramente el problema u oportunidad seleccionado.</a:t>
            </a:r>
          </a:p>
          <a:p>
            <a:r>
              <a:rPr lang="es-MX" dirty="0"/>
              <a:t>3.	Priorización (10 minutos)</a:t>
            </a:r>
          </a:p>
          <a:p>
            <a:r>
              <a:rPr lang="es-MX" dirty="0"/>
              <a:t>•	Identificar aspectos clave a abordar en la siguiente fase.</a:t>
            </a:r>
          </a:p>
        </p:txBody>
      </p:sp>
    </p:spTree>
    <p:extLst>
      <p:ext uri="{BB962C8B-B14F-4D97-AF65-F5344CB8AC3E}">
        <p14:creationId xmlns:p14="http://schemas.microsoft.com/office/powerpoint/2010/main" val="1435140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45</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Metodología de trabajo</a:t>
            </a:r>
            <a:endParaRPr lang="es-CL" sz="2900" b="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1EB632FF-41A9-8B7F-076E-9774E116C5D0}"/>
              </a:ext>
            </a:extLst>
          </p:cNvPr>
          <p:cNvSpPr/>
          <p:nvPr/>
        </p:nvSpPr>
        <p:spPr>
          <a:xfrm>
            <a:off x="292801" y="701127"/>
            <a:ext cx="11591999" cy="646331"/>
          </a:xfrm>
          <a:prstGeom prst="rect">
            <a:avLst/>
          </a:prstGeom>
          <a:noFill/>
        </p:spPr>
        <p:txBody>
          <a:bodyPr wrap="square">
            <a:spAutoFit/>
          </a:bodyPr>
          <a:lstStyle/>
          <a:p>
            <a:pPr algn="just" fontAlgn="b"/>
            <a:endParaRPr lang="es-CL" dirty="0">
              <a:cs typeface="Arial" panose="020B0604020202020204" pitchFamily="34" charset="0"/>
            </a:endParaRPr>
          </a:p>
          <a:p>
            <a:pPr algn="just" fontAlgn="b"/>
            <a:endParaRPr lang="es-CL" b="1" i="1" dirty="0">
              <a:cs typeface="Arial" panose="020B0604020202020204" pitchFamily="34" charset="0"/>
            </a:endParaRPr>
          </a:p>
        </p:txBody>
      </p:sp>
      <p:sp>
        <p:nvSpPr>
          <p:cNvPr id="8" name="CuadroTexto 7">
            <a:extLst>
              <a:ext uri="{FF2B5EF4-FFF2-40B4-BE49-F238E27FC236}">
                <a16:creationId xmlns:a16="http://schemas.microsoft.com/office/drawing/2014/main" id="{47ABB1F9-CF7E-58FB-159E-D463805943AB}"/>
              </a:ext>
            </a:extLst>
          </p:cNvPr>
          <p:cNvSpPr txBox="1"/>
          <p:nvPr/>
        </p:nvSpPr>
        <p:spPr>
          <a:xfrm>
            <a:off x="444500" y="915848"/>
            <a:ext cx="11214099" cy="4247317"/>
          </a:xfrm>
          <a:prstGeom prst="rect">
            <a:avLst/>
          </a:prstGeom>
          <a:noFill/>
        </p:spPr>
        <p:txBody>
          <a:bodyPr wrap="square">
            <a:spAutoFit/>
          </a:bodyPr>
          <a:lstStyle/>
          <a:p>
            <a:r>
              <a:rPr lang="es-MX" b="1" dirty="0"/>
              <a:t>Fase 3: Idear y Prototipar/Modelar (30 minutos)</a:t>
            </a:r>
          </a:p>
          <a:p>
            <a:r>
              <a:rPr lang="es-MX" dirty="0"/>
              <a:t>1.	Generación de Ideas (15 minutos)</a:t>
            </a:r>
          </a:p>
          <a:p>
            <a:r>
              <a:rPr lang="es-MX" dirty="0"/>
              <a:t>•	Realizar una lluvia de ideas rápida sobre posibles soluciones.</a:t>
            </a:r>
          </a:p>
          <a:p>
            <a:r>
              <a:rPr lang="es-MX" dirty="0"/>
              <a:t>2.	Selección de Ideas Principales (5 minutos)</a:t>
            </a:r>
          </a:p>
          <a:p>
            <a:r>
              <a:rPr lang="es-MX" dirty="0"/>
              <a:t>•	Elegir las ideas más prometedoras.</a:t>
            </a:r>
          </a:p>
          <a:p>
            <a:r>
              <a:rPr lang="es-MX" dirty="0"/>
              <a:t>3.	Prototipado Rápido/Modelación rápida (10 minutos)</a:t>
            </a:r>
          </a:p>
          <a:p>
            <a:r>
              <a:rPr lang="es-MX" dirty="0"/>
              <a:t>•	Crear prototipos/modelos simples de las soluciones seleccionadas.</a:t>
            </a:r>
          </a:p>
          <a:p>
            <a:endParaRPr lang="es-MX" dirty="0"/>
          </a:p>
          <a:p>
            <a:r>
              <a:rPr lang="es-MX" b="1" dirty="0"/>
              <a:t>Fase 4: Probar y Evaluar (30 minutos)</a:t>
            </a:r>
          </a:p>
          <a:p>
            <a:r>
              <a:rPr lang="es-MX" dirty="0"/>
              <a:t>1.	Pruebas con usuarios o compañeros de equipo (20 minutos)</a:t>
            </a:r>
          </a:p>
          <a:p>
            <a:r>
              <a:rPr lang="es-MX" dirty="0"/>
              <a:t>•	Obtener comentarios sobre los modelos/prototipos.</a:t>
            </a:r>
          </a:p>
          <a:p>
            <a:r>
              <a:rPr lang="es-MX" dirty="0"/>
              <a:t>•	Observar cómo interactúan con las soluciones.</a:t>
            </a:r>
          </a:p>
          <a:p>
            <a:r>
              <a:rPr lang="es-MX" dirty="0"/>
              <a:t>2.	Refinamiento de Prototipos/Modelos (10 minutos)</a:t>
            </a:r>
          </a:p>
          <a:p>
            <a:r>
              <a:rPr lang="es-MX" dirty="0"/>
              <a:t>•	Realizar ajustes rápidos en función de los comentarios recibidos.</a:t>
            </a:r>
          </a:p>
          <a:p>
            <a:endParaRPr lang="es-MX" dirty="0"/>
          </a:p>
        </p:txBody>
      </p:sp>
    </p:spTree>
    <p:extLst>
      <p:ext uri="{BB962C8B-B14F-4D97-AF65-F5344CB8AC3E}">
        <p14:creationId xmlns:p14="http://schemas.microsoft.com/office/powerpoint/2010/main" val="2510284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46</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Metodología de trabajo</a:t>
            </a:r>
            <a:endParaRPr lang="es-CL" sz="2900" b="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1EB632FF-41A9-8B7F-076E-9774E116C5D0}"/>
              </a:ext>
            </a:extLst>
          </p:cNvPr>
          <p:cNvSpPr/>
          <p:nvPr/>
        </p:nvSpPr>
        <p:spPr>
          <a:xfrm>
            <a:off x="292801" y="701127"/>
            <a:ext cx="11591999" cy="646331"/>
          </a:xfrm>
          <a:prstGeom prst="rect">
            <a:avLst/>
          </a:prstGeom>
          <a:noFill/>
        </p:spPr>
        <p:txBody>
          <a:bodyPr wrap="square">
            <a:spAutoFit/>
          </a:bodyPr>
          <a:lstStyle/>
          <a:p>
            <a:pPr algn="just" fontAlgn="b"/>
            <a:endParaRPr lang="es-CL" dirty="0">
              <a:cs typeface="Arial" panose="020B0604020202020204" pitchFamily="34" charset="0"/>
            </a:endParaRPr>
          </a:p>
          <a:p>
            <a:pPr algn="just" fontAlgn="b"/>
            <a:endParaRPr lang="es-CL" b="1" i="1" dirty="0">
              <a:cs typeface="Arial" panose="020B0604020202020204" pitchFamily="34" charset="0"/>
            </a:endParaRPr>
          </a:p>
        </p:txBody>
      </p:sp>
      <p:sp>
        <p:nvSpPr>
          <p:cNvPr id="8" name="CuadroTexto 7">
            <a:extLst>
              <a:ext uri="{FF2B5EF4-FFF2-40B4-BE49-F238E27FC236}">
                <a16:creationId xmlns:a16="http://schemas.microsoft.com/office/drawing/2014/main" id="{47ABB1F9-CF7E-58FB-159E-D463805943AB}"/>
              </a:ext>
            </a:extLst>
          </p:cNvPr>
          <p:cNvSpPr txBox="1"/>
          <p:nvPr/>
        </p:nvSpPr>
        <p:spPr>
          <a:xfrm>
            <a:off x="444500" y="915848"/>
            <a:ext cx="11214099" cy="3139321"/>
          </a:xfrm>
          <a:prstGeom prst="rect">
            <a:avLst/>
          </a:prstGeom>
          <a:noFill/>
        </p:spPr>
        <p:txBody>
          <a:bodyPr wrap="square">
            <a:spAutoFit/>
          </a:bodyPr>
          <a:lstStyle/>
          <a:p>
            <a:r>
              <a:rPr lang="es-MX" b="1" dirty="0"/>
              <a:t>Fase 5: Implementar y Planificar (20 minutos)</a:t>
            </a:r>
          </a:p>
          <a:p>
            <a:r>
              <a:rPr lang="es-MX" dirty="0"/>
              <a:t>1.	Planificación de Implementación (10 minutos)</a:t>
            </a:r>
          </a:p>
          <a:p>
            <a:r>
              <a:rPr lang="es-MX" dirty="0"/>
              <a:t>•	Identificar los pasos necesarios para llevar la solución a la práctica.</a:t>
            </a:r>
          </a:p>
          <a:p>
            <a:r>
              <a:rPr lang="es-MX" dirty="0"/>
              <a:t>2.	Presentación y Documentación (5 minutos)</a:t>
            </a:r>
          </a:p>
          <a:p>
            <a:r>
              <a:rPr lang="es-MX" dirty="0"/>
              <a:t>•	Preparar una breve presentación para compartir los hallazgos y soluciones con el grupo.</a:t>
            </a:r>
          </a:p>
          <a:p>
            <a:r>
              <a:rPr lang="es-MX" dirty="0"/>
              <a:t>3.	</a:t>
            </a:r>
            <a:r>
              <a:rPr lang="es-MX" dirty="0" err="1"/>
              <a:t>Feedback</a:t>
            </a:r>
            <a:r>
              <a:rPr lang="es-MX" dirty="0"/>
              <a:t> Final y Reflexión (5 minutos)</a:t>
            </a:r>
          </a:p>
          <a:p>
            <a:r>
              <a:rPr lang="es-MX" dirty="0"/>
              <a:t>•	Recopilar comentarios finales y reflexionar sobre el proceso.</a:t>
            </a:r>
          </a:p>
          <a:p>
            <a:endParaRPr lang="es-MX" dirty="0"/>
          </a:p>
          <a:p>
            <a:r>
              <a:rPr lang="es-MX" b="1" dirty="0"/>
              <a:t>Cierre de la Sesión (10 minutos)</a:t>
            </a:r>
          </a:p>
          <a:p>
            <a:r>
              <a:rPr lang="es-MX" dirty="0"/>
              <a:t>•	Resumen de lo logrado en la sesión.</a:t>
            </a:r>
          </a:p>
          <a:p>
            <a:r>
              <a:rPr lang="es-MX" dirty="0"/>
              <a:t>•	Asignación de tareas y responsabilidades para la siguiente sesión (si es necesario).</a:t>
            </a:r>
          </a:p>
        </p:txBody>
      </p:sp>
    </p:spTree>
    <p:extLst>
      <p:ext uri="{BB962C8B-B14F-4D97-AF65-F5344CB8AC3E}">
        <p14:creationId xmlns:p14="http://schemas.microsoft.com/office/powerpoint/2010/main" val="2744451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339098E-5F1E-4ABF-B0CA-08C78FB90DF6}"/>
              </a:ext>
            </a:extLst>
          </p:cNvPr>
          <p:cNvSpPr/>
          <p:nvPr/>
        </p:nvSpPr>
        <p:spPr>
          <a:xfrm>
            <a:off x="7909089" y="5522129"/>
            <a:ext cx="4282911" cy="1381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5" name="Rectángulo 4">
            <a:extLst>
              <a:ext uri="{FF2B5EF4-FFF2-40B4-BE49-F238E27FC236}">
                <a16:creationId xmlns:a16="http://schemas.microsoft.com/office/drawing/2014/main" id="{3A98FF2A-1997-4ECC-A375-6FBCA043B161}"/>
              </a:ext>
            </a:extLst>
          </p:cNvPr>
          <p:cNvSpPr/>
          <p:nvPr/>
        </p:nvSpPr>
        <p:spPr>
          <a:xfrm>
            <a:off x="478465" y="6198782"/>
            <a:ext cx="2711302" cy="62427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1" name="Rectángulo"/>
          <p:cNvSpPr/>
          <p:nvPr/>
        </p:nvSpPr>
        <p:spPr>
          <a:xfrm>
            <a:off x="209550" y="162388"/>
            <a:ext cx="11772900" cy="6514173"/>
          </a:xfrm>
          <a:prstGeom prst="rect">
            <a:avLst/>
          </a:prstGeom>
          <a:solidFill>
            <a:srgbClr val="333E48"/>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D5D5D5"/>
                </a:solidFill>
                <a:latin typeface="+mn-lt"/>
                <a:ea typeface="+mn-ea"/>
                <a:cs typeface="+mn-cs"/>
                <a:sym typeface="Helvetica Neue Medium"/>
              </a:defRPr>
            </a:pPr>
            <a:endParaRPr kumimoji="0" sz="1600" b="0" i="0" u="none" strike="noStrike" kern="1200" cap="none" spc="0" normalizeH="0" baseline="0" noProof="0" dirty="0">
              <a:ln>
                <a:noFill/>
              </a:ln>
              <a:solidFill>
                <a:srgbClr val="D5D5D5"/>
              </a:solidFill>
              <a:effectLst/>
              <a:uLnTx/>
              <a:uFillTx/>
              <a:latin typeface="Calibri"/>
              <a:ea typeface="+mn-ea"/>
              <a:cs typeface="+mn-cs"/>
              <a:sym typeface="Helvetica Neue Medium"/>
            </a:endParaRPr>
          </a:p>
        </p:txBody>
      </p:sp>
      <p:cxnSp>
        <p:nvCxnSpPr>
          <p:cNvPr id="3" name="Conector recto 2">
            <a:extLst>
              <a:ext uri="{FF2B5EF4-FFF2-40B4-BE49-F238E27FC236}">
                <a16:creationId xmlns:a16="http://schemas.microsoft.com/office/drawing/2014/main" id="{CFCBC593-B3CC-479B-A906-13935BCC5FD7}"/>
              </a:ext>
            </a:extLst>
          </p:cNvPr>
          <p:cNvCxnSpPr>
            <a:cxnSpLocks/>
          </p:cNvCxnSpPr>
          <p:nvPr/>
        </p:nvCxnSpPr>
        <p:spPr>
          <a:xfrm>
            <a:off x="478465" y="697832"/>
            <a:ext cx="1128841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0" name="Título 1">
            <a:extLst>
              <a:ext uri="{FF2B5EF4-FFF2-40B4-BE49-F238E27FC236}">
                <a16:creationId xmlns:a16="http://schemas.microsoft.com/office/drawing/2014/main" id="{8463A3F3-3A07-40AD-BD2C-DABCE90D2E37}"/>
              </a:ext>
            </a:extLst>
          </p:cNvPr>
          <p:cNvSpPr txBox="1">
            <a:spLocks/>
          </p:cNvSpPr>
          <p:nvPr/>
        </p:nvSpPr>
        <p:spPr>
          <a:xfrm>
            <a:off x="565209" y="34940"/>
            <a:ext cx="11304235" cy="744537"/>
          </a:xfrm>
          <a:prstGeom prst="rect">
            <a:avLst/>
          </a:prstGeom>
        </p:spPr>
        <p:txBody>
          <a:bodyPr vert="horz" lIns="91440" tIns="45720" rIns="91440" bIns="45720" rtlCol="0" anchor="ctr">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0" marR="0" lvl="0" indent="0" algn="r" defTabSz="609585" rtl="0" eaLnBrk="1" fontAlgn="auto" latinLnBrk="0" hangingPunct="1">
              <a:lnSpc>
                <a:spcPct val="100000"/>
              </a:lnSpc>
              <a:spcBef>
                <a:spcPct val="0"/>
              </a:spcBef>
              <a:spcAft>
                <a:spcPts val="0"/>
              </a:spcAft>
              <a:buClrTx/>
              <a:buSzTx/>
              <a:buFontTx/>
              <a:buNone/>
              <a:tabLst/>
              <a:defRPr/>
            </a:pPr>
            <a:r>
              <a:rPr kumimoji="0" lang="es-CL" sz="24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Tabla de Contenidos</a:t>
            </a:r>
          </a:p>
        </p:txBody>
      </p:sp>
      <p:sp>
        <p:nvSpPr>
          <p:cNvPr id="12" name="2 Marcador de contenido">
            <a:extLst>
              <a:ext uri="{FF2B5EF4-FFF2-40B4-BE49-F238E27FC236}">
                <a16:creationId xmlns:a16="http://schemas.microsoft.com/office/drawing/2014/main" id="{DF3FF88E-4F98-4E3C-93DA-58C42EF39690}"/>
              </a:ext>
            </a:extLst>
          </p:cNvPr>
          <p:cNvSpPr>
            <a:spLocks noGrp="1"/>
          </p:cNvSpPr>
          <p:nvPr/>
        </p:nvSpPr>
        <p:spPr bwMode="auto">
          <a:xfrm>
            <a:off x="3556933" y="1036683"/>
            <a:ext cx="8229600" cy="49865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2000" kern="1200">
                <a:solidFill>
                  <a:schemeClr val="tx1"/>
                </a:solidFill>
                <a:latin typeface="Century Gothic" pitchFamily="34" charset="0"/>
                <a:ea typeface="+mn-ea"/>
                <a:cs typeface="+mn-cs"/>
              </a:defRPr>
            </a:lvl1pPr>
            <a:lvl2pPr marL="742950" indent="-285750" algn="l" rtl="0" fontAlgn="base">
              <a:spcBef>
                <a:spcPct val="20000"/>
              </a:spcBef>
              <a:spcAft>
                <a:spcPct val="0"/>
              </a:spcAft>
              <a:buFont typeface="Arial" charset="0"/>
              <a:buChar char="–"/>
              <a:defRPr sz="1800" kern="1200">
                <a:solidFill>
                  <a:schemeClr val="tx1"/>
                </a:solidFill>
                <a:latin typeface="Century Gothic" pitchFamily="34" charset="0"/>
                <a:ea typeface="+mn-ea"/>
                <a:cs typeface="+mn-cs"/>
              </a:defRPr>
            </a:lvl2pPr>
            <a:lvl3pPr marL="1143000" indent="-228600" algn="l" rtl="0" fontAlgn="base">
              <a:spcBef>
                <a:spcPct val="20000"/>
              </a:spcBef>
              <a:spcAft>
                <a:spcPct val="0"/>
              </a:spcAft>
              <a:buFont typeface="Arial" charset="0"/>
              <a:buChar char="•"/>
              <a:defRPr sz="1600" kern="1200">
                <a:solidFill>
                  <a:schemeClr val="tx1"/>
                </a:solidFill>
                <a:latin typeface="Century Gothic" pitchFamily="34" charset="0"/>
                <a:ea typeface="+mn-ea"/>
                <a:cs typeface="+mn-cs"/>
              </a:defRPr>
            </a:lvl3pPr>
            <a:lvl4pPr marL="16002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4pPr>
            <a:lvl5pPr marL="20574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s-CL" sz="1800" dirty="0">
                <a:solidFill>
                  <a:prstClr val="white"/>
                </a:solidFill>
                <a:latin typeface="Arial" panose="020B0604020202020204" pitchFamily="34" charset="0"/>
                <a:cs typeface="Arial" panose="020B0604020202020204" pitchFamily="34" charset="0"/>
              </a:rPr>
              <a:t>Modelo de Navier-Stokes</a:t>
            </a:r>
          </a:p>
          <a:p>
            <a:pPr marL="0" indent="0">
              <a:buNone/>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prstClr val="white"/>
                </a:solidFill>
                <a:latin typeface="Arial" panose="020B0604020202020204" pitchFamily="34" charset="0"/>
                <a:cs typeface="Arial" panose="020B0604020202020204" pitchFamily="34" charset="0"/>
              </a:rPr>
              <a:t>Metodología de trabajo</a:t>
            </a: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b="1" dirty="0">
                <a:solidFill>
                  <a:schemeClr val="bg1"/>
                </a:solidFill>
                <a:latin typeface="Arial" panose="020B0604020202020204" pitchFamily="34" charset="0"/>
                <a:cs typeface="Arial" panose="020B0604020202020204" pitchFamily="34" charset="0"/>
              </a:rPr>
              <a:t>Carta Gantt / Organización del proyecto</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Tareas a realizar para la próxima semana</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marL="0" lvl="0" indent="0">
              <a:buNone/>
              <a:defRPr/>
            </a:pPr>
            <a:endParaRPr lang="es-CL" sz="1800" b="1" dirty="0">
              <a:solidFill>
                <a:prstClr val="white"/>
              </a:solidFill>
              <a:latin typeface="Arial" panose="020B0604020202020204" pitchFamily="34" charset="0"/>
              <a:cs typeface="Arial" panose="020B0604020202020204" pitchFamily="34" charset="0"/>
            </a:endParaRPr>
          </a:p>
          <a:p>
            <a:pPr lvl="0">
              <a:defRPr/>
            </a:pPr>
            <a:endParaRPr lang="es-CL" sz="1800" b="1" dirty="0">
              <a:solidFill>
                <a:prstClr val="white"/>
              </a:solidFill>
              <a:latin typeface="Arial" panose="020B0604020202020204" pitchFamily="34" charset="0"/>
              <a:cs typeface="Arial" panose="020B0604020202020204" pitchFamily="34" charset="0"/>
            </a:endParaRPr>
          </a:p>
        </p:txBody>
      </p:sp>
      <p:sp>
        <p:nvSpPr>
          <p:cNvPr id="13" name="Flecha: cheurón 12">
            <a:extLst>
              <a:ext uri="{FF2B5EF4-FFF2-40B4-BE49-F238E27FC236}">
                <a16:creationId xmlns:a16="http://schemas.microsoft.com/office/drawing/2014/main" id="{0AF4512E-69CB-4936-AB89-47C80C527E3F}"/>
              </a:ext>
            </a:extLst>
          </p:cNvPr>
          <p:cNvSpPr/>
          <p:nvPr/>
        </p:nvSpPr>
        <p:spPr>
          <a:xfrm>
            <a:off x="3141034" y="2811050"/>
            <a:ext cx="360727" cy="226502"/>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chemeClr val="tx1"/>
              </a:solidFill>
            </a:endParaRPr>
          </a:p>
        </p:txBody>
      </p:sp>
    </p:spTree>
    <p:extLst>
      <p:ext uri="{BB962C8B-B14F-4D97-AF65-F5344CB8AC3E}">
        <p14:creationId xmlns:p14="http://schemas.microsoft.com/office/powerpoint/2010/main" val="198209237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608198" y="6121423"/>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48</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Carta Gantt (propuesta) – 14 semanas</a:t>
            </a:r>
            <a:endParaRPr lang="es-CL" sz="2900" b="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776324"/>
            <a:ext cx="4612849" cy="1076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8DEA98FD-717D-228F-5700-A4C073FC7FAF}"/>
              </a:ext>
            </a:extLst>
          </p:cNvPr>
          <p:cNvSpPr/>
          <p:nvPr/>
        </p:nvSpPr>
        <p:spPr>
          <a:xfrm>
            <a:off x="292801" y="701127"/>
            <a:ext cx="11591999" cy="923330"/>
          </a:xfrm>
          <a:prstGeom prst="rect">
            <a:avLst/>
          </a:prstGeom>
          <a:noFill/>
        </p:spPr>
        <p:txBody>
          <a:bodyPr wrap="square">
            <a:spAutoFit/>
          </a:bodyPr>
          <a:lstStyle/>
          <a:p>
            <a:pPr algn="just" fontAlgn="b"/>
            <a:endParaRPr lang="es-CL" dirty="0">
              <a:cs typeface="Arial" panose="020B0604020202020204" pitchFamily="34" charset="0"/>
            </a:endParaRPr>
          </a:p>
          <a:p>
            <a:pPr marL="285750" indent="-285750" algn="just" fontAlgn="b">
              <a:buFont typeface="Arial" panose="020B0604020202020204" pitchFamily="34" charset="0"/>
              <a:buChar char="•"/>
            </a:pPr>
            <a:r>
              <a:rPr lang="es-CL" b="1" i="1" dirty="0">
                <a:cs typeface="Arial" panose="020B0604020202020204" pitchFamily="34" charset="0"/>
              </a:rPr>
              <a:t>Reuniones de avance- consultas, discusión de problemática, enfoques y soluciones</a:t>
            </a:r>
          </a:p>
          <a:p>
            <a:pPr marL="285750" indent="-285750" algn="just" fontAlgn="b">
              <a:buFont typeface="Arial" panose="020B0604020202020204" pitchFamily="34" charset="0"/>
              <a:buChar char="•"/>
            </a:pPr>
            <a:r>
              <a:rPr lang="es-CL" b="1" i="1" dirty="0">
                <a:cs typeface="Arial" panose="020B0604020202020204" pitchFamily="34" charset="0"/>
              </a:rPr>
              <a:t>Definición de avances y presentaciones de los mayores avances en etapa intermedia y final del proyecto</a:t>
            </a:r>
          </a:p>
        </p:txBody>
      </p:sp>
      <p:sp>
        <p:nvSpPr>
          <p:cNvPr id="8" name="Marco 7">
            <a:extLst>
              <a:ext uri="{FF2B5EF4-FFF2-40B4-BE49-F238E27FC236}">
                <a16:creationId xmlns:a16="http://schemas.microsoft.com/office/drawing/2014/main" id="{0703650C-913C-9D51-37DD-02AAECA23AE7}"/>
              </a:ext>
            </a:extLst>
          </p:cNvPr>
          <p:cNvSpPr/>
          <p:nvPr/>
        </p:nvSpPr>
        <p:spPr>
          <a:xfrm>
            <a:off x="745651" y="1935570"/>
            <a:ext cx="10576700" cy="1668735"/>
          </a:xfrm>
          <a:prstGeom prst="frame">
            <a:avLst>
              <a:gd name="adj1" fmla="val 2126"/>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
        <p:nvSpPr>
          <p:cNvPr id="9" name="Marco 8">
            <a:extLst>
              <a:ext uri="{FF2B5EF4-FFF2-40B4-BE49-F238E27FC236}">
                <a16:creationId xmlns:a16="http://schemas.microsoft.com/office/drawing/2014/main" id="{2C9DF1F5-0AE7-0992-920A-0B6350512FA6}"/>
              </a:ext>
            </a:extLst>
          </p:cNvPr>
          <p:cNvSpPr/>
          <p:nvPr/>
        </p:nvSpPr>
        <p:spPr>
          <a:xfrm>
            <a:off x="745651" y="3952520"/>
            <a:ext cx="10576700" cy="1512691"/>
          </a:xfrm>
          <a:prstGeom prst="frame">
            <a:avLst>
              <a:gd name="adj1" fmla="val 99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
        <p:nvSpPr>
          <p:cNvPr id="11" name="CuadroTexto 10">
            <a:extLst>
              <a:ext uri="{FF2B5EF4-FFF2-40B4-BE49-F238E27FC236}">
                <a16:creationId xmlns:a16="http://schemas.microsoft.com/office/drawing/2014/main" id="{7A75A3DD-8C66-8014-81FC-02C14017A3B0}"/>
              </a:ext>
            </a:extLst>
          </p:cNvPr>
          <p:cNvSpPr txBox="1"/>
          <p:nvPr/>
        </p:nvSpPr>
        <p:spPr>
          <a:xfrm>
            <a:off x="2023276" y="5449683"/>
            <a:ext cx="8390724" cy="1477328"/>
          </a:xfrm>
          <a:prstGeom prst="rect">
            <a:avLst/>
          </a:prstGeom>
          <a:noFill/>
        </p:spPr>
        <p:txBody>
          <a:bodyPr wrap="square">
            <a:spAutoFit/>
          </a:bodyPr>
          <a:lstStyle/>
          <a:p>
            <a:r>
              <a:rPr lang="es-CL" dirty="0"/>
              <a:t>Equipo 1: ETL y análisis de datos (Yo)</a:t>
            </a:r>
          </a:p>
          <a:p>
            <a:r>
              <a:rPr lang="es-CL" dirty="0"/>
              <a:t>Equipo 2: Modelamiento y simulación de corrida de la red bancaria (Navier-Stokes)</a:t>
            </a:r>
          </a:p>
          <a:p>
            <a:r>
              <a:rPr lang="es-CL" dirty="0"/>
              <a:t>Equipo 2: Modelamiento y simulación de corrida de la red bancaria (Otro modelo- Posterior a Navier-Stokes)</a:t>
            </a:r>
          </a:p>
          <a:p>
            <a:endParaRPr lang="es-CL" dirty="0"/>
          </a:p>
        </p:txBody>
      </p:sp>
      <p:sp>
        <p:nvSpPr>
          <p:cNvPr id="12" name="Rectángulo 11">
            <a:extLst>
              <a:ext uri="{FF2B5EF4-FFF2-40B4-BE49-F238E27FC236}">
                <a16:creationId xmlns:a16="http://schemas.microsoft.com/office/drawing/2014/main" id="{22B93E81-0A02-9271-8658-60BF7165C84C}"/>
              </a:ext>
            </a:extLst>
          </p:cNvPr>
          <p:cNvSpPr/>
          <p:nvPr/>
        </p:nvSpPr>
        <p:spPr>
          <a:xfrm>
            <a:off x="1693756" y="5533542"/>
            <a:ext cx="241300" cy="203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13">
            <a:extLst>
              <a:ext uri="{FF2B5EF4-FFF2-40B4-BE49-F238E27FC236}">
                <a16:creationId xmlns:a16="http://schemas.microsoft.com/office/drawing/2014/main" id="{50B52FB3-3DFA-8A83-0D79-AF98DC3719D7}"/>
              </a:ext>
            </a:extLst>
          </p:cNvPr>
          <p:cNvSpPr/>
          <p:nvPr/>
        </p:nvSpPr>
        <p:spPr>
          <a:xfrm>
            <a:off x="1693756" y="5805072"/>
            <a:ext cx="241300" cy="203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CuadroTexto 17">
            <a:extLst>
              <a:ext uri="{FF2B5EF4-FFF2-40B4-BE49-F238E27FC236}">
                <a16:creationId xmlns:a16="http://schemas.microsoft.com/office/drawing/2014/main" id="{CDF0667D-90AB-B326-2E65-325B437D2131}"/>
              </a:ext>
            </a:extLst>
          </p:cNvPr>
          <p:cNvSpPr txBox="1"/>
          <p:nvPr/>
        </p:nvSpPr>
        <p:spPr>
          <a:xfrm>
            <a:off x="6676095" y="207988"/>
            <a:ext cx="6100010" cy="646331"/>
          </a:xfrm>
          <a:prstGeom prst="rect">
            <a:avLst/>
          </a:prstGeom>
          <a:noFill/>
        </p:spPr>
        <p:txBody>
          <a:bodyPr wrap="square">
            <a:spAutoFit/>
          </a:bodyPr>
          <a:lstStyle/>
          <a:p>
            <a:r>
              <a:rPr lang="es-CL" dirty="0">
                <a:hlinkClick r:id="rId3"/>
              </a:rPr>
              <a:t>https://app.clickup.com/9013018641/v/g/8ckfg0h-273</a:t>
            </a:r>
            <a:endParaRPr lang="es-CL" dirty="0"/>
          </a:p>
          <a:p>
            <a:endParaRPr lang="es-CL" dirty="0"/>
          </a:p>
        </p:txBody>
      </p:sp>
      <p:graphicFrame>
        <p:nvGraphicFramePr>
          <p:cNvPr id="4" name="Diagrama 3">
            <a:extLst>
              <a:ext uri="{FF2B5EF4-FFF2-40B4-BE49-F238E27FC236}">
                <a16:creationId xmlns:a16="http://schemas.microsoft.com/office/drawing/2014/main" id="{F3C36FD3-0F32-819B-8204-16AD861E26EC}"/>
              </a:ext>
            </a:extLst>
          </p:cNvPr>
          <p:cNvGraphicFramePr/>
          <p:nvPr/>
        </p:nvGraphicFramePr>
        <p:xfrm>
          <a:off x="869649" y="849728"/>
          <a:ext cx="9803744" cy="5288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6" name="Grupo 5">
            <a:extLst>
              <a:ext uri="{FF2B5EF4-FFF2-40B4-BE49-F238E27FC236}">
                <a16:creationId xmlns:a16="http://schemas.microsoft.com/office/drawing/2014/main" id="{73B36AA3-015F-02D0-3B1A-A08EB499E2B1}"/>
              </a:ext>
            </a:extLst>
          </p:cNvPr>
          <p:cNvGrpSpPr/>
          <p:nvPr/>
        </p:nvGrpSpPr>
        <p:grpSpPr>
          <a:xfrm>
            <a:off x="869649" y="4100015"/>
            <a:ext cx="2715330" cy="1253757"/>
            <a:chOff x="0" y="1283639"/>
            <a:chExt cx="1561703" cy="1759203"/>
          </a:xfrm>
        </p:grpSpPr>
        <p:sp>
          <p:nvSpPr>
            <p:cNvPr id="32" name="Rectángulo: esquinas redondeadas 31">
              <a:extLst>
                <a:ext uri="{FF2B5EF4-FFF2-40B4-BE49-F238E27FC236}">
                  <a16:creationId xmlns:a16="http://schemas.microsoft.com/office/drawing/2014/main" id="{BBF1C308-6F7D-F0B2-06AA-9875FA864B8D}"/>
                </a:ext>
              </a:extLst>
            </p:cNvPr>
            <p:cNvSpPr/>
            <p:nvPr/>
          </p:nvSpPr>
          <p:spPr>
            <a:xfrm>
              <a:off x="0" y="1283639"/>
              <a:ext cx="1561703" cy="175920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ectángulo: esquinas redondeadas 4">
              <a:extLst>
                <a:ext uri="{FF2B5EF4-FFF2-40B4-BE49-F238E27FC236}">
                  <a16:creationId xmlns:a16="http://schemas.microsoft.com/office/drawing/2014/main" id="{78EA4781-A0D2-2C34-FFED-75F84AA165FD}"/>
                </a:ext>
              </a:extLst>
            </p:cNvPr>
            <p:cNvSpPr txBox="1"/>
            <p:nvPr/>
          </p:nvSpPr>
          <p:spPr>
            <a:xfrm>
              <a:off x="45741" y="1329380"/>
              <a:ext cx="1470221" cy="16677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L" sz="1800" kern="1200" dirty="0"/>
                <a:t>Investigación de condiciones de equilibrio y variables significativas</a:t>
              </a:r>
            </a:p>
          </p:txBody>
        </p:sp>
      </p:grpSp>
      <p:grpSp>
        <p:nvGrpSpPr>
          <p:cNvPr id="7" name="Grupo 6">
            <a:extLst>
              <a:ext uri="{FF2B5EF4-FFF2-40B4-BE49-F238E27FC236}">
                <a16:creationId xmlns:a16="http://schemas.microsoft.com/office/drawing/2014/main" id="{FC8510B6-6818-146A-6F10-28E3FA6BE5F6}"/>
              </a:ext>
            </a:extLst>
          </p:cNvPr>
          <p:cNvGrpSpPr/>
          <p:nvPr/>
        </p:nvGrpSpPr>
        <p:grpSpPr>
          <a:xfrm>
            <a:off x="3736787" y="4603554"/>
            <a:ext cx="321833" cy="387302"/>
            <a:chOff x="1713511" y="1969590"/>
            <a:chExt cx="321833" cy="387302"/>
          </a:xfrm>
        </p:grpSpPr>
        <p:sp>
          <p:nvSpPr>
            <p:cNvPr id="30" name="Flecha: a la derecha 29">
              <a:extLst>
                <a:ext uri="{FF2B5EF4-FFF2-40B4-BE49-F238E27FC236}">
                  <a16:creationId xmlns:a16="http://schemas.microsoft.com/office/drawing/2014/main" id="{9B7A3AF4-E68C-B8C6-C0B1-6E786B6FFD90}"/>
                </a:ext>
              </a:extLst>
            </p:cNvPr>
            <p:cNvSpPr/>
            <p:nvPr/>
          </p:nvSpPr>
          <p:spPr>
            <a:xfrm>
              <a:off x="1713511" y="1969590"/>
              <a:ext cx="321833" cy="38730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1" name="Flecha: a la derecha 6">
              <a:extLst>
                <a:ext uri="{FF2B5EF4-FFF2-40B4-BE49-F238E27FC236}">
                  <a16:creationId xmlns:a16="http://schemas.microsoft.com/office/drawing/2014/main" id="{A3BE54C8-E475-5817-205A-CA56B175A457}"/>
                </a:ext>
              </a:extLst>
            </p:cNvPr>
            <p:cNvSpPr txBox="1"/>
            <p:nvPr/>
          </p:nvSpPr>
          <p:spPr>
            <a:xfrm>
              <a:off x="1713511" y="2047050"/>
              <a:ext cx="225283" cy="2323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CL" sz="1400" kern="1200"/>
            </a:p>
          </p:txBody>
        </p:sp>
      </p:grpSp>
      <p:grpSp>
        <p:nvGrpSpPr>
          <p:cNvPr id="10" name="Grupo 9">
            <a:extLst>
              <a:ext uri="{FF2B5EF4-FFF2-40B4-BE49-F238E27FC236}">
                <a16:creationId xmlns:a16="http://schemas.microsoft.com/office/drawing/2014/main" id="{094A6E08-5543-6E30-BB26-CAE63CB8FA6B}"/>
              </a:ext>
            </a:extLst>
          </p:cNvPr>
          <p:cNvGrpSpPr/>
          <p:nvPr/>
        </p:nvGrpSpPr>
        <p:grpSpPr>
          <a:xfrm>
            <a:off x="4203501" y="4048922"/>
            <a:ext cx="1663899" cy="1322940"/>
            <a:chOff x="2168935" y="1283639"/>
            <a:chExt cx="1561703" cy="1759203"/>
          </a:xfrm>
        </p:grpSpPr>
        <p:sp>
          <p:nvSpPr>
            <p:cNvPr id="28" name="Rectángulo: esquinas redondeadas 27">
              <a:extLst>
                <a:ext uri="{FF2B5EF4-FFF2-40B4-BE49-F238E27FC236}">
                  <a16:creationId xmlns:a16="http://schemas.microsoft.com/office/drawing/2014/main" id="{1FAA823B-D367-E8F6-E3A0-60EFBFD15D55}"/>
                </a:ext>
              </a:extLst>
            </p:cNvPr>
            <p:cNvSpPr/>
            <p:nvPr/>
          </p:nvSpPr>
          <p:spPr>
            <a:xfrm>
              <a:off x="2168935" y="1283639"/>
              <a:ext cx="1561703" cy="175920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ectángulo: esquinas redondeadas 8">
              <a:extLst>
                <a:ext uri="{FF2B5EF4-FFF2-40B4-BE49-F238E27FC236}">
                  <a16:creationId xmlns:a16="http://schemas.microsoft.com/office/drawing/2014/main" id="{45E6FE89-6D55-A979-9829-5668E73E673D}"/>
                </a:ext>
              </a:extLst>
            </p:cNvPr>
            <p:cNvSpPr txBox="1"/>
            <p:nvPr/>
          </p:nvSpPr>
          <p:spPr>
            <a:xfrm>
              <a:off x="2214676" y="1329380"/>
              <a:ext cx="1470221" cy="16677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L" sz="1800" kern="1200" dirty="0"/>
                <a:t>Planteamiento de modelo</a:t>
              </a:r>
            </a:p>
          </p:txBody>
        </p:sp>
      </p:grpSp>
      <p:grpSp>
        <p:nvGrpSpPr>
          <p:cNvPr id="15" name="Grupo 14">
            <a:extLst>
              <a:ext uri="{FF2B5EF4-FFF2-40B4-BE49-F238E27FC236}">
                <a16:creationId xmlns:a16="http://schemas.microsoft.com/office/drawing/2014/main" id="{1EC45381-529B-ADD5-04BE-770425655BD3}"/>
              </a:ext>
            </a:extLst>
          </p:cNvPr>
          <p:cNvGrpSpPr/>
          <p:nvPr/>
        </p:nvGrpSpPr>
        <p:grpSpPr>
          <a:xfrm>
            <a:off x="5974836" y="4603554"/>
            <a:ext cx="331081" cy="387302"/>
            <a:chOff x="3886809" y="1969590"/>
            <a:chExt cx="331081" cy="387302"/>
          </a:xfrm>
        </p:grpSpPr>
        <p:sp>
          <p:nvSpPr>
            <p:cNvPr id="26" name="Flecha: a la derecha 25">
              <a:extLst>
                <a:ext uri="{FF2B5EF4-FFF2-40B4-BE49-F238E27FC236}">
                  <a16:creationId xmlns:a16="http://schemas.microsoft.com/office/drawing/2014/main" id="{36FA6906-ED24-B2AF-AB18-220AF14D46F4}"/>
                </a:ext>
              </a:extLst>
            </p:cNvPr>
            <p:cNvSpPr/>
            <p:nvPr/>
          </p:nvSpPr>
          <p:spPr>
            <a:xfrm>
              <a:off x="3886809" y="1969590"/>
              <a:ext cx="331081" cy="38730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7" name="Flecha: a la derecha 10">
              <a:extLst>
                <a:ext uri="{FF2B5EF4-FFF2-40B4-BE49-F238E27FC236}">
                  <a16:creationId xmlns:a16="http://schemas.microsoft.com/office/drawing/2014/main" id="{B93E85AC-1209-58FB-B800-F4737421A794}"/>
                </a:ext>
              </a:extLst>
            </p:cNvPr>
            <p:cNvSpPr txBox="1"/>
            <p:nvPr/>
          </p:nvSpPr>
          <p:spPr>
            <a:xfrm>
              <a:off x="3886809" y="2047050"/>
              <a:ext cx="231757" cy="2323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CL" sz="1400" kern="1200"/>
            </a:p>
          </p:txBody>
        </p:sp>
      </p:grpSp>
      <p:grpSp>
        <p:nvGrpSpPr>
          <p:cNvPr id="16" name="Grupo 15">
            <a:extLst>
              <a:ext uri="{FF2B5EF4-FFF2-40B4-BE49-F238E27FC236}">
                <a16:creationId xmlns:a16="http://schemas.microsoft.com/office/drawing/2014/main" id="{365164F2-6C51-7C3F-9861-67422B025F46}"/>
              </a:ext>
            </a:extLst>
          </p:cNvPr>
          <p:cNvGrpSpPr/>
          <p:nvPr/>
        </p:nvGrpSpPr>
        <p:grpSpPr>
          <a:xfrm>
            <a:off x="6378596" y="4024540"/>
            <a:ext cx="2048954" cy="1403570"/>
            <a:chOff x="4355320" y="1283639"/>
            <a:chExt cx="1561703" cy="1759203"/>
          </a:xfrm>
        </p:grpSpPr>
        <p:sp>
          <p:nvSpPr>
            <p:cNvPr id="24" name="Rectángulo: esquinas redondeadas 23">
              <a:extLst>
                <a:ext uri="{FF2B5EF4-FFF2-40B4-BE49-F238E27FC236}">
                  <a16:creationId xmlns:a16="http://schemas.microsoft.com/office/drawing/2014/main" id="{8BA8C824-F2ED-B5BE-58D9-EF61A9D179E1}"/>
                </a:ext>
              </a:extLst>
            </p:cNvPr>
            <p:cNvSpPr/>
            <p:nvPr/>
          </p:nvSpPr>
          <p:spPr>
            <a:xfrm>
              <a:off x="4355320" y="1283639"/>
              <a:ext cx="1561703" cy="175920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Rectángulo: esquinas redondeadas 12">
              <a:extLst>
                <a:ext uri="{FF2B5EF4-FFF2-40B4-BE49-F238E27FC236}">
                  <a16:creationId xmlns:a16="http://schemas.microsoft.com/office/drawing/2014/main" id="{19B2E071-5670-F57E-2BC3-41B1DCD31E04}"/>
                </a:ext>
              </a:extLst>
            </p:cNvPr>
            <p:cNvSpPr txBox="1"/>
            <p:nvPr/>
          </p:nvSpPr>
          <p:spPr>
            <a:xfrm>
              <a:off x="4401061" y="1329380"/>
              <a:ext cx="1470221" cy="16677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L" sz="1800" kern="1200" dirty="0"/>
                <a:t>Simulación (visualización de los resultados) y ajustes de sensibilidad.</a:t>
              </a:r>
            </a:p>
          </p:txBody>
        </p:sp>
      </p:grpSp>
      <p:grpSp>
        <p:nvGrpSpPr>
          <p:cNvPr id="17" name="Grupo 16">
            <a:extLst>
              <a:ext uri="{FF2B5EF4-FFF2-40B4-BE49-F238E27FC236}">
                <a16:creationId xmlns:a16="http://schemas.microsoft.com/office/drawing/2014/main" id="{FD95190B-D393-2A2D-5352-2D85732F667A}"/>
              </a:ext>
            </a:extLst>
          </p:cNvPr>
          <p:cNvGrpSpPr/>
          <p:nvPr/>
        </p:nvGrpSpPr>
        <p:grpSpPr>
          <a:xfrm>
            <a:off x="8630000" y="4603554"/>
            <a:ext cx="331081" cy="387302"/>
            <a:chOff x="6073193" y="1969590"/>
            <a:chExt cx="331081" cy="387302"/>
          </a:xfrm>
        </p:grpSpPr>
        <p:sp>
          <p:nvSpPr>
            <p:cNvPr id="22" name="Flecha: a la derecha 21">
              <a:extLst>
                <a:ext uri="{FF2B5EF4-FFF2-40B4-BE49-F238E27FC236}">
                  <a16:creationId xmlns:a16="http://schemas.microsoft.com/office/drawing/2014/main" id="{89110C02-F1A6-00C1-FAAF-D1A123B0D875}"/>
                </a:ext>
              </a:extLst>
            </p:cNvPr>
            <p:cNvSpPr/>
            <p:nvPr/>
          </p:nvSpPr>
          <p:spPr>
            <a:xfrm>
              <a:off x="6073193" y="1969590"/>
              <a:ext cx="331081" cy="38730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Flecha: a la derecha 14">
              <a:extLst>
                <a:ext uri="{FF2B5EF4-FFF2-40B4-BE49-F238E27FC236}">
                  <a16:creationId xmlns:a16="http://schemas.microsoft.com/office/drawing/2014/main" id="{EE700981-F282-896D-17D3-032CB6260FA7}"/>
                </a:ext>
              </a:extLst>
            </p:cNvPr>
            <p:cNvSpPr txBox="1"/>
            <p:nvPr/>
          </p:nvSpPr>
          <p:spPr>
            <a:xfrm>
              <a:off x="6073193" y="2047050"/>
              <a:ext cx="231757" cy="2323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CL" sz="1400" kern="1200"/>
            </a:p>
          </p:txBody>
        </p:sp>
      </p:grpSp>
      <p:grpSp>
        <p:nvGrpSpPr>
          <p:cNvPr id="19" name="Grupo 18">
            <a:extLst>
              <a:ext uri="{FF2B5EF4-FFF2-40B4-BE49-F238E27FC236}">
                <a16:creationId xmlns:a16="http://schemas.microsoft.com/office/drawing/2014/main" id="{7BB988A6-FBD6-D1DD-602D-842C7F8F122C}"/>
              </a:ext>
            </a:extLst>
          </p:cNvPr>
          <p:cNvGrpSpPr/>
          <p:nvPr/>
        </p:nvGrpSpPr>
        <p:grpSpPr>
          <a:xfrm>
            <a:off x="9064207" y="4007080"/>
            <a:ext cx="1657740" cy="1403570"/>
            <a:chOff x="6541704" y="1283639"/>
            <a:chExt cx="1561703" cy="1759203"/>
          </a:xfrm>
        </p:grpSpPr>
        <p:sp>
          <p:nvSpPr>
            <p:cNvPr id="20" name="Rectángulo: esquinas redondeadas 19">
              <a:extLst>
                <a:ext uri="{FF2B5EF4-FFF2-40B4-BE49-F238E27FC236}">
                  <a16:creationId xmlns:a16="http://schemas.microsoft.com/office/drawing/2014/main" id="{B6EEBD08-4DBD-F00B-072F-B3C86157865C}"/>
                </a:ext>
              </a:extLst>
            </p:cNvPr>
            <p:cNvSpPr/>
            <p:nvPr/>
          </p:nvSpPr>
          <p:spPr>
            <a:xfrm>
              <a:off x="6541704" y="1283639"/>
              <a:ext cx="1561703" cy="175920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ectángulo: esquinas redondeadas 16">
              <a:extLst>
                <a:ext uri="{FF2B5EF4-FFF2-40B4-BE49-F238E27FC236}">
                  <a16:creationId xmlns:a16="http://schemas.microsoft.com/office/drawing/2014/main" id="{4C0E16F2-7F4B-292D-3406-7C1F70E00AA7}"/>
                </a:ext>
              </a:extLst>
            </p:cNvPr>
            <p:cNvSpPr txBox="1"/>
            <p:nvPr/>
          </p:nvSpPr>
          <p:spPr>
            <a:xfrm>
              <a:off x="6587445" y="1329380"/>
              <a:ext cx="1470221" cy="16677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L" sz="1800" kern="1200"/>
                <a:t> </a:t>
              </a:r>
              <a:r>
                <a:rPr lang="es-CL" sz="1800" kern="1200" dirty="0"/>
                <a:t>Conclusiones y validación</a:t>
              </a:r>
            </a:p>
          </p:txBody>
        </p:sp>
      </p:grpSp>
    </p:spTree>
    <p:extLst>
      <p:ext uri="{BB962C8B-B14F-4D97-AF65-F5344CB8AC3E}">
        <p14:creationId xmlns:p14="http://schemas.microsoft.com/office/powerpoint/2010/main" val="966346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9" name="Picture 3">
            <a:extLst>
              <a:ext uri="{FF2B5EF4-FFF2-40B4-BE49-F238E27FC236}">
                <a16:creationId xmlns:a16="http://schemas.microsoft.com/office/drawing/2014/main" id="{983AF509-F8BE-D3DD-F853-718C8A2B5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2" y="980438"/>
            <a:ext cx="11831137" cy="4924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49</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Carta Gantt (propuesta) – 14 semanas</a:t>
            </a:r>
            <a:endParaRPr lang="es-CL" sz="2900" b="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781494"/>
            <a:ext cx="4612849" cy="1076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8DEA98FD-717D-228F-5700-A4C073FC7FAF}"/>
              </a:ext>
            </a:extLst>
          </p:cNvPr>
          <p:cNvSpPr/>
          <p:nvPr/>
        </p:nvSpPr>
        <p:spPr>
          <a:xfrm>
            <a:off x="292801" y="701127"/>
            <a:ext cx="11591999" cy="646331"/>
          </a:xfrm>
          <a:prstGeom prst="rect">
            <a:avLst/>
          </a:prstGeom>
          <a:noFill/>
        </p:spPr>
        <p:txBody>
          <a:bodyPr wrap="square">
            <a:spAutoFit/>
          </a:bodyPr>
          <a:lstStyle/>
          <a:p>
            <a:pPr algn="just" fontAlgn="b"/>
            <a:endParaRPr lang="es-CL" dirty="0">
              <a:cs typeface="Arial" panose="020B0604020202020204" pitchFamily="34" charset="0"/>
            </a:endParaRPr>
          </a:p>
          <a:p>
            <a:pPr marL="342900" indent="-342900" algn="just" fontAlgn="b">
              <a:buFont typeface="+mj-lt"/>
              <a:buAutoNum type="arabicPeriod"/>
            </a:pPr>
            <a:endParaRPr lang="es-CL" b="1" i="1" dirty="0">
              <a:cs typeface="Arial" panose="020B0604020202020204" pitchFamily="34" charset="0"/>
            </a:endParaRPr>
          </a:p>
        </p:txBody>
      </p:sp>
      <p:sp>
        <p:nvSpPr>
          <p:cNvPr id="8" name="Marco 7">
            <a:extLst>
              <a:ext uri="{FF2B5EF4-FFF2-40B4-BE49-F238E27FC236}">
                <a16:creationId xmlns:a16="http://schemas.microsoft.com/office/drawing/2014/main" id="{0703650C-913C-9D51-37DD-02AAECA23AE7}"/>
              </a:ext>
            </a:extLst>
          </p:cNvPr>
          <p:cNvSpPr/>
          <p:nvPr/>
        </p:nvSpPr>
        <p:spPr>
          <a:xfrm>
            <a:off x="1308100" y="3068114"/>
            <a:ext cx="10576700" cy="1541596"/>
          </a:xfrm>
          <a:prstGeom prst="frame">
            <a:avLst>
              <a:gd name="adj1" fmla="val 2126"/>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
        <p:nvSpPr>
          <p:cNvPr id="9" name="Marco 8">
            <a:extLst>
              <a:ext uri="{FF2B5EF4-FFF2-40B4-BE49-F238E27FC236}">
                <a16:creationId xmlns:a16="http://schemas.microsoft.com/office/drawing/2014/main" id="{2C9DF1F5-0AE7-0992-920A-0B6350512FA6}"/>
              </a:ext>
            </a:extLst>
          </p:cNvPr>
          <p:cNvSpPr/>
          <p:nvPr/>
        </p:nvSpPr>
        <p:spPr>
          <a:xfrm>
            <a:off x="1308100" y="4609710"/>
            <a:ext cx="10576700" cy="1171784"/>
          </a:xfrm>
          <a:prstGeom prst="frame">
            <a:avLst>
              <a:gd name="adj1" fmla="val 99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
        <p:nvSpPr>
          <p:cNvPr id="11" name="CuadroTexto 10">
            <a:extLst>
              <a:ext uri="{FF2B5EF4-FFF2-40B4-BE49-F238E27FC236}">
                <a16:creationId xmlns:a16="http://schemas.microsoft.com/office/drawing/2014/main" id="{7A75A3DD-8C66-8014-81FC-02C14017A3B0}"/>
              </a:ext>
            </a:extLst>
          </p:cNvPr>
          <p:cNvSpPr txBox="1"/>
          <p:nvPr/>
        </p:nvSpPr>
        <p:spPr>
          <a:xfrm>
            <a:off x="2162976" y="5833707"/>
            <a:ext cx="7438223" cy="646331"/>
          </a:xfrm>
          <a:prstGeom prst="rect">
            <a:avLst/>
          </a:prstGeom>
          <a:noFill/>
        </p:spPr>
        <p:txBody>
          <a:bodyPr wrap="square">
            <a:spAutoFit/>
          </a:bodyPr>
          <a:lstStyle/>
          <a:p>
            <a:r>
              <a:rPr lang="es-CL" dirty="0"/>
              <a:t>Equipo 1: ETL y análisis de datos</a:t>
            </a:r>
          </a:p>
          <a:p>
            <a:r>
              <a:rPr lang="es-CL" dirty="0"/>
              <a:t>Equipo 2: Modelamiento y simulación de corrida de la red bancaria</a:t>
            </a:r>
          </a:p>
        </p:txBody>
      </p:sp>
      <p:sp>
        <p:nvSpPr>
          <p:cNvPr id="12" name="Rectángulo 11">
            <a:extLst>
              <a:ext uri="{FF2B5EF4-FFF2-40B4-BE49-F238E27FC236}">
                <a16:creationId xmlns:a16="http://schemas.microsoft.com/office/drawing/2014/main" id="{22B93E81-0A02-9271-8658-60BF7165C84C}"/>
              </a:ext>
            </a:extLst>
          </p:cNvPr>
          <p:cNvSpPr/>
          <p:nvPr/>
        </p:nvSpPr>
        <p:spPr>
          <a:xfrm>
            <a:off x="1833456" y="5917566"/>
            <a:ext cx="241300" cy="203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13">
            <a:extLst>
              <a:ext uri="{FF2B5EF4-FFF2-40B4-BE49-F238E27FC236}">
                <a16:creationId xmlns:a16="http://schemas.microsoft.com/office/drawing/2014/main" id="{50B52FB3-3DFA-8A83-0D79-AF98DC3719D7}"/>
              </a:ext>
            </a:extLst>
          </p:cNvPr>
          <p:cNvSpPr/>
          <p:nvPr/>
        </p:nvSpPr>
        <p:spPr>
          <a:xfrm>
            <a:off x="1833456" y="6189096"/>
            <a:ext cx="241300" cy="203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CuadroTexto 17">
            <a:extLst>
              <a:ext uri="{FF2B5EF4-FFF2-40B4-BE49-F238E27FC236}">
                <a16:creationId xmlns:a16="http://schemas.microsoft.com/office/drawing/2014/main" id="{CDF0667D-90AB-B326-2E65-325B437D2131}"/>
              </a:ext>
            </a:extLst>
          </p:cNvPr>
          <p:cNvSpPr txBox="1"/>
          <p:nvPr/>
        </p:nvSpPr>
        <p:spPr>
          <a:xfrm>
            <a:off x="6676095" y="207988"/>
            <a:ext cx="6100010" cy="646331"/>
          </a:xfrm>
          <a:prstGeom prst="rect">
            <a:avLst/>
          </a:prstGeom>
          <a:noFill/>
        </p:spPr>
        <p:txBody>
          <a:bodyPr wrap="square">
            <a:spAutoFit/>
          </a:bodyPr>
          <a:lstStyle/>
          <a:p>
            <a:r>
              <a:rPr lang="es-CL" dirty="0">
                <a:hlinkClick r:id="rId4"/>
              </a:rPr>
              <a:t>https://app.clickup.com/9013018641/v/g/8ckfg0h-273</a:t>
            </a:r>
            <a:endParaRPr lang="es-CL" dirty="0"/>
          </a:p>
          <a:p>
            <a:endParaRPr lang="es-CL" dirty="0"/>
          </a:p>
        </p:txBody>
      </p:sp>
    </p:spTree>
    <p:extLst>
      <p:ext uri="{BB962C8B-B14F-4D97-AF65-F5344CB8AC3E}">
        <p14:creationId xmlns:p14="http://schemas.microsoft.com/office/powerpoint/2010/main" val="3849003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339098E-5F1E-4ABF-B0CA-08C78FB90DF6}"/>
              </a:ext>
            </a:extLst>
          </p:cNvPr>
          <p:cNvSpPr/>
          <p:nvPr/>
        </p:nvSpPr>
        <p:spPr>
          <a:xfrm>
            <a:off x="7909089" y="5522129"/>
            <a:ext cx="4282911" cy="1381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5" name="Rectángulo 4">
            <a:extLst>
              <a:ext uri="{FF2B5EF4-FFF2-40B4-BE49-F238E27FC236}">
                <a16:creationId xmlns:a16="http://schemas.microsoft.com/office/drawing/2014/main" id="{3A98FF2A-1997-4ECC-A375-6FBCA043B161}"/>
              </a:ext>
            </a:extLst>
          </p:cNvPr>
          <p:cNvSpPr/>
          <p:nvPr/>
        </p:nvSpPr>
        <p:spPr>
          <a:xfrm>
            <a:off x="478465" y="6198782"/>
            <a:ext cx="2711302" cy="62427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1" name="Rectángulo"/>
          <p:cNvSpPr/>
          <p:nvPr/>
        </p:nvSpPr>
        <p:spPr>
          <a:xfrm>
            <a:off x="209550" y="162388"/>
            <a:ext cx="11772900" cy="6514173"/>
          </a:xfrm>
          <a:prstGeom prst="rect">
            <a:avLst/>
          </a:prstGeom>
          <a:solidFill>
            <a:srgbClr val="333E48"/>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D5D5D5"/>
                </a:solidFill>
                <a:latin typeface="+mn-lt"/>
                <a:ea typeface="+mn-ea"/>
                <a:cs typeface="+mn-cs"/>
                <a:sym typeface="Helvetica Neue Medium"/>
              </a:defRPr>
            </a:pPr>
            <a:endParaRPr kumimoji="0" sz="1600" b="0" i="0" u="none" strike="noStrike" kern="1200" cap="none" spc="0" normalizeH="0" baseline="0" noProof="0" dirty="0">
              <a:ln>
                <a:noFill/>
              </a:ln>
              <a:solidFill>
                <a:srgbClr val="D5D5D5"/>
              </a:solidFill>
              <a:effectLst/>
              <a:uLnTx/>
              <a:uFillTx/>
              <a:latin typeface="Calibri"/>
              <a:ea typeface="+mn-ea"/>
              <a:cs typeface="+mn-cs"/>
              <a:sym typeface="Helvetica Neue Medium"/>
            </a:endParaRPr>
          </a:p>
        </p:txBody>
      </p:sp>
      <p:cxnSp>
        <p:nvCxnSpPr>
          <p:cNvPr id="3" name="Conector recto 2">
            <a:extLst>
              <a:ext uri="{FF2B5EF4-FFF2-40B4-BE49-F238E27FC236}">
                <a16:creationId xmlns:a16="http://schemas.microsoft.com/office/drawing/2014/main" id="{CFCBC593-B3CC-479B-A906-13935BCC5FD7}"/>
              </a:ext>
            </a:extLst>
          </p:cNvPr>
          <p:cNvCxnSpPr>
            <a:cxnSpLocks/>
          </p:cNvCxnSpPr>
          <p:nvPr/>
        </p:nvCxnSpPr>
        <p:spPr>
          <a:xfrm>
            <a:off x="478465" y="697832"/>
            <a:ext cx="1128841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0" name="Título 1">
            <a:extLst>
              <a:ext uri="{FF2B5EF4-FFF2-40B4-BE49-F238E27FC236}">
                <a16:creationId xmlns:a16="http://schemas.microsoft.com/office/drawing/2014/main" id="{8463A3F3-3A07-40AD-BD2C-DABCE90D2E37}"/>
              </a:ext>
            </a:extLst>
          </p:cNvPr>
          <p:cNvSpPr txBox="1">
            <a:spLocks/>
          </p:cNvSpPr>
          <p:nvPr/>
        </p:nvSpPr>
        <p:spPr>
          <a:xfrm>
            <a:off x="565209" y="34940"/>
            <a:ext cx="11304235" cy="744537"/>
          </a:xfrm>
          <a:prstGeom prst="rect">
            <a:avLst/>
          </a:prstGeom>
        </p:spPr>
        <p:txBody>
          <a:bodyPr vert="horz" lIns="91440" tIns="45720" rIns="91440" bIns="45720" rtlCol="0" anchor="ctr">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0" marR="0" lvl="0" indent="0" algn="r" defTabSz="609585" rtl="0" eaLnBrk="1" fontAlgn="auto" latinLnBrk="0" hangingPunct="1">
              <a:lnSpc>
                <a:spcPct val="100000"/>
              </a:lnSpc>
              <a:spcBef>
                <a:spcPct val="0"/>
              </a:spcBef>
              <a:spcAft>
                <a:spcPts val="0"/>
              </a:spcAft>
              <a:buClrTx/>
              <a:buSzTx/>
              <a:buFontTx/>
              <a:buNone/>
              <a:tabLst/>
              <a:defRPr/>
            </a:pPr>
            <a:r>
              <a:rPr kumimoji="0" lang="es-CL" sz="24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Tabla de Contenidos</a:t>
            </a:r>
          </a:p>
        </p:txBody>
      </p:sp>
      <p:sp>
        <p:nvSpPr>
          <p:cNvPr id="12" name="2 Marcador de contenido">
            <a:extLst>
              <a:ext uri="{FF2B5EF4-FFF2-40B4-BE49-F238E27FC236}">
                <a16:creationId xmlns:a16="http://schemas.microsoft.com/office/drawing/2014/main" id="{DF3FF88E-4F98-4E3C-93DA-58C42EF39690}"/>
              </a:ext>
            </a:extLst>
          </p:cNvPr>
          <p:cNvSpPr>
            <a:spLocks noGrp="1"/>
          </p:cNvSpPr>
          <p:nvPr/>
        </p:nvSpPr>
        <p:spPr bwMode="auto">
          <a:xfrm>
            <a:off x="3556933" y="1036683"/>
            <a:ext cx="8229600" cy="49865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2000" kern="1200">
                <a:solidFill>
                  <a:schemeClr val="tx1"/>
                </a:solidFill>
                <a:latin typeface="Century Gothic" pitchFamily="34" charset="0"/>
                <a:ea typeface="+mn-ea"/>
                <a:cs typeface="+mn-cs"/>
              </a:defRPr>
            </a:lvl1pPr>
            <a:lvl2pPr marL="742950" indent="-285750" algn="l" rtl="0" fontAlgn="base">
              <a:spcBef>
                <a:spcPct val="20000"/>
              </a:spcBef>
              <a:spcAft>
                <a:spcPct val="0"/>
              </a:spcAft>
              <a:buFont typeface="Arial" charset="0"/>
              <a:buChar char="–"/>
              <a:defRPr sz="1800" kern="1200">
                <a:solidFill>
                  <a:schemeClr val="tx1"/>
                </a:solidFill>
                <a:latin typeface="Century Gothic" pitchFamily="34" charset="0"/>
                <a:ea typeface="+mn-ea"/>
                <a:cs typeface="+mn-cs"/>
              </a:defRPr>
            </a:lvl2pPr>
            <a:lvl3pPr marL="1143000" indent="-228600" algn="l" rtl="0" fontAlgn="base">
              <a:spcBef>
                <a:spcPct val="20000"/>
              </a:spcBef>
              <a:spcAft>
                <a:spcPct val="0"/>
              </a:spcAft>
              <a:buFont typeface="Arial" charset="0"/>
              <a:buChar char="•"/>
              <a:defRPr sz="1600" kern="1200">
                <a:solidFill>
                  <a:schemeClr val="tx1"/>
                </a:solidFill>
                <a:latin typeface="Century Gothic" pitchFamily="34" charset="0"/>
                <a:ea typeface="+mn-ea"/>
                <a:cs typeface="+mn-cs"/>
              </a:defRPr>
            </a:lvl3pPr>
            <a:lvl4pPr marL="16002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4pPr>
            <a:lvl5pPr marL="20574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s-CL" sz="1800" dirty="0">
                <a:solidFill>
                  <a:prstClr val="white"/>
                </a:solidFill>
                <a:latin typeface="Arial" panose="020B0604020202020204" pitchFamily="34" charset="0"/>
                <a:cs typeface="Arial" panose="020B0604020202020204" pitchFamily="34" charset="0"/>
              </a:rPr>
              <a:t>Descripción y contexto del problema</a:t>
            </a:r>
          </a:p>
          <a:p>
            <a:pPr>
              <a:defRPr/>
            </a:pPr>
            <a:endParaRPr lang="es-CL" sz="1800" dirty="0">
              <a:solidFill>
                <a:prstClr val="white"/>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b="1" dirty="0">
                <a:solidFill>
                  <a:prstClr val="white"/>
                </a:solidFill>
                <a:latin typeface="Arial" panose="020B0604020202020204" pitchFamily="34" charset="0"/>
                <a:cs typeface="Arial" panose="020B0604020202020204" pitchFamily="34" charset="0"/>
              </a:rPr>
              <a:t>¿Qué dice la literatura?</a:t>
            </a:r>
          </a:p>
          <a:p>
            <a:pPr>
              <a:defRPr/>
            </a:pPr>
            <a:endParaRPr lang="es-CL" sz="1800" dirty="0">
              <a:solidFill>
                <a:prstClr val="white"/>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Definiciones específicas</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Posibles Modelamientos</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Levantamiento de data</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Proyecto estudiantil</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marL="0" lvl="0" indent="0">
              <a:buNone/>
              <a:defRPr/>
            </a:pPr>
            <a:endParaRPr lang="es-CL" sz="1800" b="1" dirty="0">
              <a:solidFill>
                <a:prstClr val="white"/>
              </a:solidFill>
              <a:latin typeface="Arial" panose="020B0604020202020204" pitchFamily="34" charset="0"/>
              <a:cs typeface="Arial" panose="020B0604020202020204" pitchFamily="34" charset="0"/>
            </a:endParaRPr>
          </a:p>
          <a:p>
            <a:pPr lvl="0">
              <a:defRPr/>
            </a:pPr>
            <a:endParaRPr lang="es-CL" sz="1800" b="1" dirty="0">
              <a:solidFill>
                <a:prstClr val="white"/>
              </a:solidFill>
              <a:latin typeface="Arial" panose="020B0604020202020204" pitchFamily="34" charset="0"/>
              <a:cs typeface="Arial" panose="020B0604020202020204" pitchFamily="34" charset="0"/>
            </a:endParaRPr>
          </a:p>
        </p:txBody>
      </p:sp>
      <p:sp>
        <p:nvSpPr>
          <p:cNvPr id="13" name="Flecha: cheurón 12">
            <a:extLst>
              <a:ext uri="{FF2B5EF4-FFF2-40B4-BE49-F238E27FC236}">
                <a16:creationId xmlns:a16="http://schemas.microsoft.com/office/drawing/2014/main" id="{0AF4512E-69CB-4936-AB89-47C80C527E3F}"/>
              </a:ext>
            </a:extLst>
          </p:cNvPr>
          <p:cNvSpPr/>
          <p:nvPr/>
        </p:nvSpPr>
        <p:spPr>
          <a:xfrm>
            <a:off x="3196206" y="2100755"/>
            <a:ext cx="360727" cy="226502"/>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chemeClr val="tx1"/>
              </a:solidFill>
            </a:endParaRPr>
          </a:p>
        </p:txBody>
      </p:sp>
    </p:spTree>
    <p:extLst>
      <p:ext uri="{BB962C8B-B14F-4D97-AF65-F5344CB8AC3E}">
        <p14:creationId xmlns:p14="http://schemas.microsoft.com/office/powerpoint/2010/main" val="346773995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339098E-5F1E-4ABF-B0CA-08C78FB90DF6}"/>
              </a:ext>
            </a:extLst>
          </p:cNvPr>
          <p:cNvSpPr/>
          <p:nvPr/>
        </p:nvSpPr>
        <p:spPr>
          <a:xfrm>
            <a:off x="7909089" y="5522129"/>
            <a:ext cx="4282911" cy="1381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5" name="Rectángulo 4">
            <a:extLst>
              <a:ext uri="{FF2B5EF4-FFF2-40B4-BE49-F238E27FC236}">
                <a16:creationId xmlns:a16="http://schemas.microsoft.com/office/drawing/2014/main" id="{3A98FF2A-1997-4ECC-A375-6FBCA043B161}"/>
              </a:ext>
            </a:extLst>
          </p:cNvPr>
          <p:cNvSpPr/>
          <p:nvPr/>
        </p:nvSpPr>
        <p:spPr>
          <a:xfrm>
            <a:off x="478465" y="6198782"/>
            <a:ext cx="2711302" cy="62427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1" name="Rectángulo"/>
          <p:cNvSpPr/>
          <p:nvPr/>
        </p:nvSpPr>
        <p:spPr>
          <a:xfrm>
            <a:off x="209550" y="162388"/>
            <a:ext cx="11772900" cy="6514173"/>
          </a:xfrm>
          <a:prstGeom prst="rect">
            <a:avLst/>
          </a:prstGeom>
          <a:solidFill>
            <a:srgbClr val="333E48"/>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D5D5D5"/>
                </a:solidFill>
                <a:latin typeface="+mn-lt"/>
                <a:ea typeface="+mn-ea"/>
                <a:cs typeface="+mn-cs"/>
                <a:sym typeface="Helvetica Neue Medium"/>
              </a:defRPr>
            </a:pPr>
            <a:endParaRPr kumimoji="0" sz="1600" b="0" i="0" u="none" strike="noStrike" kern="1200" cap="none" spc="0" normalizeH="0" baseline="0" noProof="0" dirty="0">
              <a:ln>
                <a:noFill/>
              </a:ln>
              <a:solidFill>
                <a:srgbClr val="D5D5D5"/>
              </a:solidFill>
              <a:effectLst/>
              <a:uLnTx/>
              <a:uFillTx/>
              <a:latin typeface="Calibri"/>
              <a:ea typeface="+mn-ea"/>
              <a:cs typeface="+mn-cs"/>
              <a:sym typeface="Helvetica Neue Medium"/>
            </a:endParaRPr>
          </a:p>
        </p:txBody>
      </p:sp>
      <p:cxnSp>
        <p:nvCxnSpPr>
          <p:cNvPr id="3" name="Conector recto 2">
            <a:extLst>
              <a:ext uri="{FF2B5EF4-FFF2-40B4-BE49-F238E27FC236}">
                <a16:creationId xmlns:a16="http://schemas.microsoft.com/office/drawing/2014/main" id="{CFCBC593-B3CC-479B-A906-13935BCC5FD7}"/>
              </a:ext>
            </a:extLst>
          </p:cNvPr>
          <p:cNvCxnSpPr>
            <a:cxnSpLocks/>
          </p:cNvCxnSpPr>
          <p:nvPr/>
        </p:nvCxnSpPr>
        <p:spPr>
          <a:xfrm>
            <a:off x="478465" y="697832"/>
            <a:ext cx="1128841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0" name="Título 1">
            <a:extLst>
              <a:ext uri="{FF2B5EF4-FFF2-40B4-BE49-F238E27FC236}">
                <a16:creationId xmlns:a16="http://schemas.microsoft.com/office/drawing/2014/main" id="{8463A3F3-3A07-40AD-BD2C-DABCE90D2E37}"/>
              </a:ext>
            </a:extLst>
          </p:cNvPr>
          <p:cNvSpPr txBox="1">
            <a:spLocks/>
          </p:cNvSpPr>
          <p:nvPr/>
        </p:nvSpPr>
        <p:spPr>
          <a:xfrm>
            <a:off x="565209" y="34940"/>
            <a:ext cx="11304235" cy="744537"/>
          </a:xfrm>
          <a:prstGeom prst="rect">
            <a:avLst/>
          </a:prstGeom>
        </p:spPr>
        <p:txBody>
          <a:bodyPr vert="horz" lIns="91440" tIns="45720" rIns="91440" bIns="45720" rtlCol="0" anchor="ctr">
            <a:norm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0" marR="0" lvl="0" indent="0" algn="r" defTabSz="609585" rtl="0" eaLnBrk="1" fontAlgn="auto" latinLnBrk="0" hangingPunct="1">
              <a:lnSpc>
                <a:spcPct val="100000"/>
              </a:lnSpc>
              <a:spcBef>
                <a:spcPct val="0"/>
              </a:spcBef>
              <a:spcAft>
                <a:spcPts val="0"/>
              </a:spcAft>
              <a:buClrTx/>
              <a:buSzTx/>
              <a:buFontTx/>
              <a:buNone/>
              <a:tabLst/>
              <a:defRPr/>
            </a:pPr>
            <a:r>
              <a:rPr kumimoji="0" lang="es-CL" sz="24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Tabla de Contenidos</a:t>
            </a:r>
          </a:p>
        </p:txBody>
      </p:sp>
      <p:sp>
        <p:nvSpPr>
          <p:cNvPr id="12" name="2 Marcador de contenido">
            <a:extLst>
              <a:ext uri="{FF2B5EF4-FFF2-40B4-BE49-F238E27FC236}">
                <a16:creationId xmlns:a16="http://schemas.microsoft.com/office/drawing/2014/main" id="{DF3FF88E-4F98-4E3C-93DA-58C42EF39690}"/>
              </a:ext>
            </a:extLst>
          </p:cNvPr>
          <p:cNvSpPr>
            <a:spLocks noGrp="1"/>
          </p:cNvSpPr>
          <p:nvPr/>
        </p:nvSpPr>
        <p:spPr bwMode="auto">
          <a:xfrm>
            <a:off x="3556933" y="1036683"/>
            <a:ext cx="8229600" cy="49865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2000" kern="1200">
                <a:solidFill>
                  <a:schemeClr val="tx1"/>
                </a:solidFill>
                <a:latin typeface="Century Gothic" pitchFamily="34" charset="0"/>
                <a:ea typeface="+mn-ea"/>
                <a:cs typeface="+mn-cs"/>
              </a:defRPr>
            </a:lvl1pPr>
            <a:lvl2pPr marL="742950" indent="-285750" algn="l" rtl="0" fontAlgn="base">
              <a:spcBef>
                <a:spcPct val="20000"/>
              </a:spcBef>
              <a:spcAft>
                <a:spcPct val="0"/>
              </a:spcAft>
              <a:buFont typeface="Arial" charset="0"/>
              <a:buChar char="–"/>
              <a:defRPr sz="1800" kern="1200">
                <a:solidFill>
                  <a:schemeClr val="tx1"/>
                </a:solidFill>
                <a:latin typeface="Century Gothic" pitchFamily="34" charset="0"/>
                <a:ea typeface="+mn-ea"/>
                <a:cs typeface="+mn-cs"/>
              </a:defRPr>
            </a:lvl2pPr>
            <a:lvl3pPr marL="1143000" indent="-228600" algn="l" rtl="0" fontAlgn="base">
              <a:spcBef>
                <a:spcPct val="20000"/>
              </a:spcBef>
              <a:spcAft>
                <a:spcPct val="0"/>
              </a:spcAft>
              <a:buFont typeface="Arial" charset="0"/>
              <a:buChar char="•"/>
              <a:defRPr sz="1600" kern="1200">
                <a:solidFill>
                  <a:schemeClr val="tx1"/>
                </a:solidFill>
                <a:latin typeface="Century Gothic" pitchFamily="34" charset="0"/>
                <a:ea typeface="+mn-ea"/>
                <a:cs typeface="+mn-cs"/>
              </a:defRPr>
            </a:lvl3pPr>
            <a:lvl4pPr marL="16002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4pPr>
            <a:lvl5pPr marL="2057400" indent="-228600" algn="l" rtl="0" fontAlgn="base">
              <a:spcBef>
                <a:spcPct val="20000"/>
              </a:spcBef>
              <a:spcAft>
                <a:spcPct val="0"/>
              </a:spcAft>
              <a:buFont typeface="Arial" charset="0"/>
              <a:buChar char="»"/>
              <a:defRPr sz="1400" kern="1200">
                <a:solidFill>
                  <a:schemeClr val="tx1"/>
                </a:solidFill>
                <a:latin typeface="Century Gothic"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s-CL" sz="1800" dirty="0">
                <a:solidFill>
                  <a:prstClr val="white"/>
                </a:solidFill>
                <a:latin typeface="Arial" panose="020B0604020202020204" pitchFamily="34" charset="0"/>
                <a:cs typeface="Arial" panose="020B0604020202020204" pitchFamily="34" charset="0"/>
              </a:rPr>
              <a:t>Modelo de Navier-Stokes</a:t>
            </a:r>
          </a:p>
          <a:p>
            <a:pPr marL="0" indent="0">
              <a:buNone/>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prstClr val="white"/>
                </a:solidFill>
                <a:latin typeface="Arial" panose="020B0604020202020204" pitchFamily="34" charset="0"/>
                <a:cs typeface="Arial" panose="020B0604020202020204" pitchFamily="34" charset="0"/>
              </a:rPr>
              <a:t>Metodología de trabajo</a:t>
            </a:r>
          </a:p>
          <a:p>
            <a:pPr marL="0" indent="0">
              <a:buNone/>
              <a:defRPr/>
            </a:pPr>
            <a:endParaRPr lang="es-CL" sz="1800" dirty="0">
              <a:solidFill>
                <a:prstClr val="white"/>
              </a:solidFill>
              <a:latin typeface="Arial" panose="020B0604020202020204" pitchFamily="34" charset="0"/>
              <a:cs typeface="Arial" panose="020B0604020202020204" pitchFamily="34" charset="0"/>
            </a:endParaRPr>
          </a:p>
          <a:p>
            <a:pPr>
              <a:defRPr/>
            </a:pPr>
            <a:r>
              <a:rPr lang="es-CL" sz="1800" dirty="0">
                <a:solidFill>
                  <a:schemeClr val="bg1"/>
                </a:solidFill>
                <a:latin typeface="Arial" panose="020B0604020202020204" pitchFamily="34" charset="0"/>
                <a:cs typeface="Arial" panose="020B0604020202020204" pitchFamily="34" charset="0"/>
              </a:rPr>
              <a:t>Carta Gantt / Organización del proyecto</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schemeClr val="bg1"/>
              </a:solidFill>
              <a:latin typeface="Arial" panose="020B0604020202020204" pitchFamily="34" charset="0"/>
              <a:cs typeface="Arial" panose="020B0604020202020204" pitchFamily="34" charset="0"/>
            </a:endParaRPr>
          </a:p>
          <a:p>
            <a:pPr>
              <a:defRPr/>
            </a:pPr>
            <a:r>
              <a:rPr lang="es-CL" sz="1800" b="1" dirty="0">
                <a:solidFill>
                  <a:schemeClr val="bg1"/>
                </a:solidFill>
                <a:latin typeface="Arial" panose="020B0604020202020204" pitchFamily="34" charset="0"/>
                <a:cs typeface="Arial" panose="020B0604020202020204" pitchFamily="34" charset="0"/>
              </a:rPr>
              <a:t>Tareas a realizar para la próxima semana</a:t>
            </a: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schemeClr val="bg1"/>
              </a:solidFill>
              <a:latin typeface="Arial" panose="020B0604020202020204" pitchFamily="34" charset="0"/>
              <a:cs typeface="Arial" panose="020B0604020202020204" pitchFamily="34" charset="0"/>
            </a:endParaRPr>
          </a:p>
          <a:p>
            <a:pPr>
              <a:defRPr/>
            </a:pPr>
            <a:endParaRPr lang="es-CL" sz="1800"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a:defRPr/>
            </a:pPr>
            <a:endParaRPr lang="es-CL" sz="1800" b="1" dirty="0">
              <a:solidFill>
                <a:prstClr val="white"/>
              </a:solidFill>
              <a:latin typeface="Arial" panose="020B0604020202020204" pitchFamily="34" charset="0"/>
              <a:cs typeface="Arial" panose="020B0604020202020204" pitchFamily="34" charset="0"/>
            </a:endParaRPr>
          </a:p>
          <a:p>
            <a:pPr marL="0" lvl="0" indent="0">
              <a:buNone/>
              <a:defRPr/>
            </a:pPr>
            <a:endParaRPr lang="es-CL" sz="1800" b="1" dirty="0">
              <a:solidFill>
                <a:prstClr val="white"/>
              </a:solidFill>
              <a:latin typeface="Arial" panose="020B0604020202020204" pitchFamily="34" charset="0"/>
              <a:cs typeface="Arial" panose="020B0604020202020204" pitchFamily="34" charset="0"/>
            </a:endParaRPr>
          </a:p>
          <a:p>
            <a:pPr lvl="0">
              <a:defRPr/>
            </a:pPr>
            <a:endParaRPr lang="es-CL" sz="1800" b="1" dirty="0">
              <a:solidFill>
                <a:prstClr val="white"/>
              </a:solidFill>
              <a:latin typeface="Arial" panose="020B0604020202020204" pitchFamily="34" charset="0"/>
              <a:cs typeface="Arial" panose="020B0604020202020204" pitchFamily="34" charset="0"/>
            </a:endParaRPr>
          </a:p>
        </p:txBody>
      </p:sp>
      <p:sp>
        <p:nvSpPr>
          <p:cNvPr id="13" name="Flecha: cheurón 12">
            <a:extLst>
              <a:ext uri="{FF2B5EF4-FFF2-40B4-BE49-F238E27FC236}">
                <a16:creationId xmlns:a16="http://schemas.microsoft.com/office/drawing/2014/main" id="{0AF4512E-69CB-4936-AB89-47C80C527E3F}"/>
              </a:ext>
            </a:extLst>
          </p:cNvPr>
          <p:cNvSpPr/>
          <p:nvPr/>
        </p:nvSpPr>
        <p:spPr>
          <a:xfrm>
            <a:off x="3167019" y="3429000"/>
            <a:ext cx="360727" cy="226502"/>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chemeClr val="tx1"/>
              </a:solidFill>
            </a:endParaRPr>
          </a:p>
        </p:txBody>
      </p:sp>
    </p:spTree>
    <p:extLst>
      <p:ext uri="{BB962C8B-B14F-4D97-AF65-F5344CB8AC3E}">
        <p14:creationId xmlns:p14="http://schemas.microsoft.com/office/powerpoint/2010/main" val="329399697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51</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Tareas a realizar de cara a la próxima semana</a:t>
            </a:r>
            <a:endParaRPr lang="es-CL" sz="2900" b="1" dirty="0"/>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1EB632FF-41A9-8B7F-076E-9774E116C5D0}"/>
              </a:ext>
            </a:extLst>
          </p:cNvPr>
          <p:cNvSpPr/>
          <p:nvPr/>
        </p:nvSpPr>
        <p:spPr>
          <a:xfrm>
            <a:off x="292801" y="701127"/>
            <a:ext cx="11591999" cy="4708981"/>
          </a:xfrm>
          <a:prstGeom prst="rect">
            <a:avLst/>
          </a:prstGeom>
          <a:noFill/>
        </p:spPr>
        <p:txBody>
          <a:bodyPr wrap="square">
            <a:spAutoFit/>
          </a:bodyPr>
          <a:lstStyle/>
          <a:p>
            <a:pPr marL="285750" indent="-285750">
              <a:buFont typeface="Arial" panose="020B0604020202020204" pitchFamily="34" charset="0"/>
              <a:buChar char="•"/>
            </a:pPr>
            <a:endParaRPr lang="es-MX" sz="2000" dirty="0"/>
          </a:p>
          <a:p>
            <a:pPr marL="285750" indent="-285750">
              <a:buFont typeface="Arial" panose="020B0604020202020204" pitchFamily="34" charset="0"/>
              <a:buChar char="•"/>
            </a:pPr>
            <a:r>
              <a:rPr lang="es-MX" sz="2000" dirty="0"/>
              <a:t>Les compartiré la carpeta colaborativa con documentación y la Carta Gantt online para que puedan revisarla</a:t>
            </a:r>
          </a:p>
          <a:p>
            <a:pPr marL="285750" indent="-285750">
              <a:buFont typeface="Arial" panose="020B0604020202020204" pitchFamily="34" charset="0"/>
              <a:buChar char="•"/>
            </a:pPr>
            <a:endParaRPr lang="es-MX" sz="2000" dirty="0"/>
          </a:p>
          <a:p>
            <a:pPr marL="285750" indent="-285750">
              <a:buFont typeface="Arial" panose="020B0604020202020204" pitchFamily="34" charset="0"/>
              <a:buChar char="•"/>
            </a:pPr>
            <a:r>
              <a:rPr lang="es-MX" sz="2000" dirty="0"/>
              <a:t>Les subiré información relacionada a los ETL mencionados</a:t>
            </a:r>
          </a:p>
          <a:p>
            <a:pPr marL="285750" indent="-285750">
              <a:buFont typeface="Arial" panose="020B0604020202020204" pitchFamily="34" charset="0"/>
              <a:buChar char="•"/>
            </a:pPr>
            <a:endParaRPr lang="es-MX" sz="2000" dirty="0"/>
          </a:p>
          <a:p>
            <a:pPr marL="285750" indent="-285750">
              <a:buFont typeface="Arial" panose="020B0604020202020204" pitchFamily="34" charset="0"/>
              <a:buChar char="•"/>
            </a:pPr>
            <a:endParaRPr lang="es-MX" sz="2000" dirty="0"/>
          </a:p>
          <a:p>
            <a:pPr marL="285750" indent="-285750">
              <a:buFont typeface="Arial" panose="020B0604020202020204" pitchFamily="34" charset="0"/>
              <a:buChar char="•"/>
            </a:pPr>
            <a:r>
              <a:rPr lang="es-MX" sz="2000" b="1" dirty="0"/>
              <a:t>Investigación de condiciones de equilibrio sistémico y de cada banco, que de no cumplirse implica en riesgo de caer en corrida bancaria</a:t>
            </a:r>
          </a:p>
          <a:p>
            <a:pPr marL="285750" indent="-285750">
              <a:buFont typeface="Arial" panose="020B0604020202020204" pitchFamily="34" charset="0"/>
              <a:buChar char="•"/>
            </a:pPr>
            <a:endParaRPr lang="es-MX" sz="2000" b="1" dirty="0"/>
          </a:p>
          <a:p>
            <a:pPr marL="285750" indent="-285750">
              <a:buFont typeface="Arial" panose="020B0604020202020204" pitchFamily="34" charset="0"/>
              <a:buChar char="•"/>
            </a:pPr>
            <a:r>
              <a:rPr lang="es-MX" sz="2000" b="1" dirty="0"/>
              <a:t>Investigación de variables relevantes al problema</a:t>
            </a:r>
          </a:p>
          <a:p>
            <a:pPr marL="285750" indent="-285750">
              <a:buFont typeface="Arial" panose="020B0604020202020204" pitchFamily="34" charset="0"/>
              <a:buChar char="•"/>
            </a:pPr>
            <a:endParaRPr lang="es-MX" sz="2000" b="1" dirty="0"/>
          </a:p>
          <a:p>
            <a:pPr marL="285750" indent="-285750">
              <a:buFont typeface="Arial" panose="020B0604020202020204" pitchFamily="34" charset="0"/>
              <a:buChar char="•"/>
            </a:pPr>
            <a:r>
              <a:rPr lang="es-MX" sz="2000" b="1" dirty="0"/>
              <a:t>Generar un modelo tentativo del problema de acuerdo a la idea de Navier-Stokes</a:t>
            </a:r>
          </a:p>
          <a:p>
            <a:pPr marL="285750" indent="-285750">
              <a:buFont typeface="Arial" panose="020B0604020202020204" pitchFamily="34" charset="0"/>
              <a:buChar char="•"/>
            </a:pPr>
            <a:endParaRPr lang="es-MX" sz="2000" dirty="0"/>
          </a:p>
          <a:p>
            <a:pPr marL="285750" indent="-285750">
              <a:buFont typeface="Arial" panose="020B0604020202020204" pitchFamily="34" charset="0"/>
              <a:buChar char="•"/>
            </a:pPr>
            <a:endParaRPr lang="es-MX" sz="2000" dirty="0"/>
          </a:p>
        </p:txBody>
      </p:sp>
    </p:spTree>
    <p:extLst>
      <p:ext uri="{BB962C8B-B14F-4D97-AF65-F5344CB8AC3E}">
        <p14:creationId xmlns:p14="http://schemas.microsoft.com/office/powerpoint/2010/main" val="224944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6</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a:t>
            </a:r>
            <a:r>
              <a:rPr lang="es-CL" sz="2900" b="1" dirty="0"/>
              <a:t>Qué dice la literatura?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684263"/>
            <a:ext cx="11518199" cy="2862322"/>
          </a:xfrm>
          <a:prstGeom prst="rect">
            <a:avLst/>
          </a:prstGeom>
        </p:spPr>
        <p:txBody>
          <a:bodyPr wrap="square">
            <a:spAutoFit/>
          </a:bodyPr>
          <a:lstStyle/>
          <a:p>
            <a:pPr lvl="0" algn="just" defTabSz="913818">
              <a:defRPr/>
            </a:pPr>
            <a:endParaRPr lang="es-CL" dirty="0">
              <a:cs typeface="Calibri" charset="0"/>
            </a:endParaRPr>
          </a:p>
          <a:p>
            <a:pPr lvl="0" algn="just" defTabSz="913818">
              <a:defRPr/>
            </a:pPr>
            <a:r>
              <a:rPr lang="es-CL" dirty="0">
                <a:cs typeface="Calibri" charset="0"/>
              </a:rPr>
              <a:t>Aunque no hay un porcentaje exacto de retiros o un umbral fijo para identificar una corrida bancaria , en la literatura se habla de las salidas netas de efectivo en el escenario de estrés especificado para los siguientes 30 días naturales (LCR40, LCR: </a:t>
            </a:r>
            <a:r>
              <a:rPr lang="es-CL" i="1" dirty="0" err="1">
                <a:cs typeface="Calibri" charset="0"/>
              </a:rPr>
              <a:t>Liquidity</a:t>
            </a:r>
            <a:r>
              <a:rPr lang="es-CL" i="1" dirty="0">
                <a:cs typeface="Calibri" charset="0"/>
              </a:rPr>
              <a:t> </a:t>
            </a:r>
            <a:r>
              <a:rPr lang="es-CL" i="1" dirty="0" err="1">
                <a:cs typeface="Calibri" charset="0"/>
              </a:rPr>
              <a:t>Coverage</a:t>
            </a:r>
            <a:r>
              <a:rPr lang="es-CL" i="1" dirty="0">
                <a:cs typeface="Calibri" charset="0"/>
              </a:rPr>
              <a:t> Ratio</a:t>
            </a:r>
            <a:r>
              <a:rPr lang="es-CL" dirty="0">
                <a:cs typeface="Calibri" charset="0"/>
              </a:rPr>
              <a:t>), diferenciando a los depósitos de minoristas de un banco en fondos </a:t>
            </a:r>
            <a:r>
              <a:rPr lang="es-CL" b="1" dirty="0">
                <a:cs typeface="Calibri" charset="0"/>
              </a:rPr>
              <a:t>“</a:t>
            </a:r>
            <a:r>
              <a:rPr lang="es-CL" b="1" i="1" dirty="0">
                <a:cs typeface="Calibri" charset="0"/>
              </a:rPr>
              <a:t>estables</a:t>
            </a:r>
            <a:r>
              <a:rPr lang="es-CL" b="1" dirty="0">
                <a:cs typeface="Calibri" charset="0"/>
              </a:rPr>
              <a:t>” –con una tasa de retiro del 3% o superior</a:t>
            </a:r>
            <a:r>
              <a:rPr lang="es-CL" dirty="0">
                <a:cs typeface="Calibri" charset="0"/>
              </a:rPr>
              <a:t>- y </a:t>
            </a:r>
            <a:r>
              <a:rPr lang="es-CL" b="1" dirty="0">
                <a:cs typeface="Calibri" charset="0"/>
              </a:rPr>
              <a:t>fondos “</a:t>
            </a:r>
            <a:r>
              <a:rPr lang="es-CL" b="1" i="1" dirty="0">
                <a:cs typeface="Calibri" charset="0"/>
              </a:rPr>
              <a:t>menos estables</a:t>
            </a:r>
            <a:r>
              <a:rPr lang="es-CL" dirty="0">
                <a:cs typeface="Calibri" charset="0"/>
              </a:rPr>
              <a:t>” –con una </a:t>
            </a:r>
            <a:r>
              <a:rPr lang="es-CL" b="1" i="1" dirty="0">
                <a:cs typeface="Calibri" charset="0"/>
              </a:rPr>
              <a:t>tasa de retiro del 10% o superior.</a:t>
            </a:r>
            <a:r>
              <a:rPr lang="es-CL" dirty="0">
                <a:cs typeface="Calibri" charset="0"/>
              </a:rPr>
              <a:t> </a:t>
            </a:r>
          </a:p>
          <a:p>
            <a:pPr lvl="0" algn="just" defTabSz="913818">
              <a:defRPr/>
            </a:pPr>
            <a:endParaRPr lang="es-CL" dirty="0">
              <a:cs typeface="Calibri" charset="0"/>
            </a:endParaRPr>
          </a:p>
          <a:p>
            <a:pPr lvl="0" algn="just" defTabSz="913818">
              <a:defRPr/>
            </a:pPr>
            <a:r>
              <a:rPr lang="es-CL" dirty="0">
                <a:cs typeface="Calibri" charset="0"/>
              </a:rPr>
              <a:t>Las tasas de egresos por tanto deberían ser preocupantes desde este rango, </a:t>
            </a:r>
            <a:r>
              <a:rPr lang="es-CL" b="1" i="1" dirty="0">
                <a:cs typeface="Calibri" charset="0"/>
              </a:rPr>
              <a:t>un nivel alto de egreso que afectaría a la liquidez de la institución se entiende que estaría siendo de alrededor de un 20% para retiros de depósitos a plazo de personas y de libretas de ahorro</a:t>
            </a:r>
            <a:r>
              <a:rPr lang="es-CL" dirty="0">
                <a:cs typeface="Calibri" charset="0"/>
              </a:rPr>
              <a:t>. Para las </a:t>
            </a:r>
            <a:r>
              <a:rPr lang="es-CL" b="1" i="1" dirty="0">
                <a:cs typeface="Calibri" charset="0"/>
              </a:rPr>
              <a:t>cuentas vistas </a:t>
            </a:r>
            <a:r>
              <a:rPr lang="es-CL" dirty="0">
                <a:cs typeface="Calibri" charset="0"/>
              </a:rPr>
              <a:t>puede tenerse en cuenta un efecto de acuerdo a las pruebas de liquidez de una tasa de egresos en torno a un</a:t>
            </a:r>
            <a:r>
              <a:rPr lang="es-CL" b="1" i="1" dirty="0">
                <a:cs typeface="Calibri" charset="0"/>
              </a:rPr>
              <a:t> 6%.</a:t>
            </a:r>
          </a:p>
        </p:txBody>
      </p:sp>
      <p:graphicFrame>
        <p:nvGraphicFramePr>
          <p:cNvPr id="33" name="Tabla 33">
            <a:extLst>
              <a:ext uri="{FF2B5EF4-FFF2-40B4-BE49-F238E27FC236}">
                <a16:creationId xmlns:a16="http://schemas.microsoft.com/office/drawing/2014/main" id="{CE9E0D06-7278-8B65-D5F2-5647F838FECD}"/>
              </a:ext>
            </a:extLst>
          </p:cNvPr>
          <p:cNvGraphicFramePr>
            <a:graphicFrameLocks noGrp="1"/>
          </p:cNvGraphicFramePr>
          <p:nvPr>
            <p:extLst>
              <p:ext uri="{D42A27DB-BD31-4B8C-83A1-F6EECF244321}">
                <p14:modId xmlns:p14="http://schemas.microsoft.com/office/powerpoint/2010/main" val="2008090448"/>
              </p:ext>
            </p:extLst>
          </p:nvPr>
        </p:nvGraphicFramePr>
        <p:xfrm>
          <a:off x="2032000" y="4001505"/>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772448525"/>
                    </a:ext>
                  </a:extLst>
                </a:gridCol>
                <a:gridCol w="2032000">
                  <a:extLst>
                    <a:ext uri="{9D8B030D-6E8A-4147-A177-3AD203B41FA5}">
                      <a16:colId xmlns:a16="http://schemas.microsoft.com/office/drawing/2014/main" val="3702977562"/>
                    </a:ext>
                  </a:extLst>
                </a:gridCol>
                <a:gridCol w="2032000">
                  <a:extLst>
                    <a:ext uri="{9D8B030D-6E8A-4147-A177-3AD203B41FA5}">
                      <a16:colId xmlns:a16="http://schemas.microsoft.com/office/drawing/2014/main" val="3668343598"/>
                    </a:ext>
                  </a:extLst>
                </a:gridCol>
                <a:gridCol w="2032000">
                  <a:extLst>
                    <a:ext uri="{9D8B030D-6E8A-4147-A177-3AD203B41FA5}">
                      <a16:colId xmlns:a16="http://schemas.microsoft.com/office/drawing/2014/main" val="4121352576"/>
                    </a:ext>
                  </a:extLst>
                </a:gridCol>
              </a:tblGrid>
              <a:tr h="370840">
                <a:tc>
                  <a:txBody>
                    <a:bodyPr/>
                    <a:lstStyle/>
                    <a:p>
                      <a:r>
                        <a:rPr lang="es-MX" dirty="0"/>
                        <a:t>Egreso</a:t>
                      </a:r>
                      <a:endParaRPr lang="es-CL" dirty="0"/>
                    </a:p>
                  </a:txBody>
                  <a:tcPr/>
                </a:tc>
                <a:tc>
                  <a:txBody>
                    <a:bodyPr/>
                    <a:lstStyle/>
                    <a:p>
                      <a:r>
                        <a:rPr lang="es-MX" dirty="0"/>
                        <a:t>Nivel bajo</a:t>
                      </a:r>
                      <a:endParaRPr lang="es-CL" dirty="0"/>
                    </a:p>
                  </a:txBody>
                  <a:tcPr/>
                </a:tc>
                <a:tc>
                  <a:txBody>
                    <a:bodyPr/>
                    <a:lstStyle/>
                    <a:p>
                      <a:r>
                        <a:rPr lang="es-MX" dirty="0"/>
                        <a:t>Nivel medio</a:t>
                      </a:r>
                      <a:endParaRPr lang="es-CL" dirty="0"/>
                    </a:p>
                  </a:txBody>
                  <a:tcPr/>
                </a:tc>
                <a:tc>
                  <a:txBody>
                    <a:bodyPr/>
                    <a:lstStyle/>
                    <a:p>
                      <a:r>
                        <a:rPr lang="es-MX" dirty="0"/>
                        <a:t>Nivel alto</a:t>
                      </a:r>
                      <a:endParaRPr lang="es-CL" dirty="0"/>
                    </a:p>
                  </a:txBody>
                  <a:tcPr/>
                </a:tc>
                <a:extLst>
                  <a:ext uri="{0D108BD9-81ED-4DB2-BD59-A6C34878D82A}">
                    <a16:rowId xmlns:a16="http://schemas.microsoft.com/office/drawing/2014/main" val="329087004"/>
                  </a:ext>
                </a:extLst>
              </a:tr>
              <a:tr h="370840">
                <a:tc>
                  <a:txBody>
                    <a:bodyPr/>
                    <a:lstStyle/>
                    <a:p>
                      <a:r>
                        <a:rPr lang="es-MX" dirty="0"/>
                        <a:t>DAP Personas</a:t>
                      </a:r>
                      <a:endParaRPr lang="es-CL" dirty="0"/>
                    </a:p>
                  </a:txBody>
                  <a:tcPr/>
                </a:tc>
                <a:tc>
                  <a:txBody>
                    <a:bodyPr/>
                    <a:lstStyle/>
                    <a:p>
                      <a:r>
                        <a:rPr lang="es-MX" dirty="0"/>
                        <a:t>10%</a:t>
                      </a:r>
                      <a:endParaRPr lang="es-CL" dirty="0"/>
                    </a:p>
                  </a:txBody>
                  <a:tcPr/>
                </a:tc>
                <a:tc>
                  <a:txBody>
                    <a:bodyPr/>
                    <a:lstStyle/>
                    <a:p>
                      <a:r>
                        <a:rPr lang="es-MX" dirty="0"/>
                        <a:t>15%</a:t>
                      </a:r>
                      <a:endParaRPr lang="es-CL" dirty="0"/>
                    </a:p>
                  </a:txBody>
                  <a:tcPr/>
                </a:tc>
                <a:tc>
                  <a:txBody>
                    <a:bodyPr/>
                    <a:lstStyle/>
                    <a:p>
                      <a:r>
                        <a:rPr lang="es-MX" dirty="0"/>
                        <a:t>20%</a:t>
                      </a:r>
                      <a:endParaRPr lang="es-CL" dirty="0"/>
                    </a:p>
                  </a:txBody>
                  <a:tcPr/>
                </a:tc>
                <a:extLst>
                  <a:ext uri="{0D108BD9-81ED-4DB2-BD59-A6C34878D82A}">
                    <a16:rowId xmlns:a16="http://schemas.microsoft.com/office/drawing/2014/main" val="1449727130"/>
                  </a:ext>
                </a:extLst>
              </a:tr>
              <a:tr h="370840">
                <a:tc>
                  <a:txBody>
                    <a:bodyPr/>
                    <a:lstStyle/>
                    <a:p>
                      <a:r>
                        <a:rPr lang="es-MX" dirty="0"/>
                        <a:t>Libretas de ahorro</a:t>
                      </a:r>
                      <a:endParaRPr lang="es-CL" dirty="0"/>
                    </a:p>
                  </a:txBody>
                  <a:tcPr/>
                </a:tc>
                <a:tc>
                  <a:txBody>
                    <a:bodyPr/>
                    <a:lstStyle/>
                    <a:p>
                      <a:r>
                        <a:rPr lang="es-MX" dirty="0"/>
                        <a:t>10%</a:t>
                      </a:r>
                      <a:endParaRPr lang="es-CL" dirty="0"/>
                    </a:p>
                  </a:txBody>
                  <a:tcPr/>
                </a:tc>
                <a:tc>
                  <a:txBody>
                    <a:bodyPr/>
                    <a:lstStyle/>
                    <a:p>
                      <a:r>
                        <a:rPr lang="es-MX" dirty="0"/>
                        <a:t>15%</a:t>
                      </a:r>
                      <a:endParaRPr lang="es-CL" dirty="0"/>
                    </a:p>
                  </a:txBody>
                  <a:tcPr/>
                </a:tc>
                <a:tc>
                  <a:txBody>
                    <a:bodyPr/>
                    <a:lstStyle/>
                    <a:p>
                      <a:r>
                        <a:rPr lang="es-MX" dirty="0"/>
                        <a:t>20%</a:t>
                      </a:r>
                      <a:endParaRPr lang="es-CL" dirty="0"/>
                    </a:p>
                  </a:txBody>
                  <a:tcPr/>
                </a:tc>
                <a:extLst>
                  <a:ext uri="{0D108BD9-81ED-4DB2-BD59-A6C34878D82A}">
                    <a16:rowId xmlns:a16="http://schemas.microsoft.com/office/drawing/2014/main" val="3327819869"/>
                  </a:ext>
                </a:extLst>
              </a:tr>
              <a:tr h="370840">
                <a:tc>
                  <a:txBody>
                    <a:bodyPr/>
                    <a:lstStyle/>
                    <a:p>
                      <a:r>
                        <a:rPr lang="es-MX" dirty="0"/>
                        <a:t>Cuentas Vistas</a:t>
                      </a:r>
                      <a:endParaRPr lang="es-CL" dirty="0"/>
                    </a:p>
                  </a:txBody>
                  <a:tcPr/>
                </a:tc>
                <a:tc>
                  <a:txBody>
                    <a:bodyPr/>
                    <a:lstStyle/>
                    <a:p>
                      <a:r>
                        <a:rPr lang="es-MX" dirty="0"/>
                        <a:t>3%</a:t>
                      </a:r>
                      <a:endParaRPr lang="es-CL" dirty="0"/>
                    </a:p>
                  </a:txBody>
                  <a:tcPr/>
                </a:tc>
                <a:tc>
                  <a:txBody>
                    <a:bodyPr/>
                    <a:lstStyle/>
                    <a:p>
                      <a:r>
                        <a:rPr lang="es-MX" dirty="0"/>
                        <a:t>5%</a:t>
                      </a:r>
                      <a:endParaRPr lang="es-CL" dirty="0"/>
                    </a:p>
                  </a:txBody>
                  <a:tcPr/>
                </a:tc>
                <a:tc>
                  <a:txBody>
                    <a:bodyPr/>
                    <a:lstStyle/>
                    <a:p>
                      <a:r>
                        <a:rPr lang="es-MX" dirty="0"/>
                        <a:t>6%</a:t>
                      </a:r>
                      <a:endParaRPr lang="es-CL" dirty="0"/>
                    </a:p>
                  </a:txBody>
                  <a:tcPr/>
                </a:tc>
                <a:extLst>
                  <a:ext uri="{0D108BD9-81ED-4DB2-BD59-A6C34878D82A}">
                    <a16:rowId xmlns:a16="http://schemas.microsoft.com/office/drawing/2014/main" val="4000109189"/>
                  </a:ext>
                </a:extLst>
              </a:tr>
            </a:tbl>
          </a:graphicData>
        </a:graphic>
      </p:graphicFrame>
    </p:spTree>
    <p:extLst>
      <p:ext uri="{BB962C8B-B14F-4D97-AF65-F5344CB8AC3E}">
        <p14:creationId xmlns:p14="http://schemas.microsoft.com/office/powerpoint/2010/main" val="182414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7</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a:t>
            </a:r>
            <a:r>
              <a:rPr lang="es-CL" sz="2900" b="1" dirty="0"/>
              <a:t>Qué dice la literatura?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pic>
        <p:nvPicPr>
          <p:cNvPr id="6" name="Imagen 5">
            <a:extLst>
              <a:ext uri="{FF2B5EF4-FFF2-40B4-BE49-F238E27FC236}">
                <a16:creationId xmlns:a16="http://schemas.microsoft.com/office/drawing/2014/main" id="{EE3CA006-BE7F-4F5A-D9C5-555CE25B2F24}"/>
              </a:ext>
            </a:extLst>
          </p:cNvPr>
          <p:cNvPicPr>
            <a:picLocks noChangeAspect="1"/>
          </p:cNvPicPr>
          <p:nvPr/>
        </p:nvPicPr>
        <p:blipFill>
          <a:blip r:embed="rId3"/>
          <a:stretch>
            <a:fillRect/>
          </a:stretch>
        </p:blipFill>
        <p:spPr>
          <a:xfrm>
            <a:off x="1878227" y="1996857"/>
            <a:ext cx="4354253" cy="4354253"/>
          </a:xfrm>
          <a:prstGeom prst="rect">
            <a:avLst/>
          </a:prstGeom>
        </p:spPr>
      </p:pic>
      <p:sp>
        <p:nvSpPr>
          <p:cNvPr id="8" name="CuadroTexto 7">
            <a:extLst>
              <a:ext uri="{FF2B5EF4-FFF2-40B4-BE49-F238E27FC236}">
                <a16:creationId xmlns:a16="http://schemas.microsoft.com/office/drawing/2014/main" id="{0A1903A9-DE9A-233F-0093-4FA32F98A704}"/>
              </a:ext>
            </a:extLst>
          </p:cNvPr>
          <p:cNvSpPr txBox="1"/>
          <p:nvPr/>
        </p:nvSpPr>
        <p:spPr>
          <a:xfrm>
            <a:off x="292801" y="796528"/>
            <a:ext cx="11592000" cy="1200329"/>
          </a:xfrm>
          <a:prstGeom prst="rect">
            <a:avLst/>
          </a:prstGeom>
          <a:noFill/>
        </p:spPr>
        <p:txBody>
          <a:bodyPr wrap="square">
            <a:spAutoFit/>
          </a:bodyPr>
          <a:lstStyle/>
          <a:p>
            <a:pPr lvl="0" algn="just" defTabSz="913818">
              <a:defRPr/>
            </a:pPr>
            <a:r>
              <a:rPr lang="es-CL" dirty="0">
                <a:cs typeface="Calibri" charset="0"/>
              </a:rPr>
              <a:t>Ahora, esto sería el efecto en un banco, y tenemos una red de bancos. Para el análisis multifactorial se requiere ver la interconexión financiera de ellos, pues si un banco se ve afectado, este afectará o “contagiará” a los demás. Es más, se genera una especie de pánico que muchas veces puede extenderse en una espiral y terminar con la quiebra de algún banco.</a:t>
            </a:r>
          </a:p>
        </p:txBody>
      </p:sp>
      <p:pic>
        <p:nvPicPr>
          <p:cNvPr id="9" name="Imagen 8">
            <a:extLst>
              <a:ext uri="{FF2B5EF4-FFF2-40B4-BE49-F238E27FC236}">
                <a16:creationId xmlns:a16="http://schemas.microsoft.com/office/drawing/2014/main" id="{6C5AC116-151C-D570-1ECC-3F3CF1F93DFD}"/>
              </a:ext>
            </a:extLst>
          </p:cNvPr>
          <p:cNvPicPr>
            <a:picLocks noChangeAspect="1"/>
          </p:cNvPicPr>
          <p:nvPr/>
        </p:nvPicPr>
        <p:blipFill>
          <a:blip r:link="rId4">
            <a:extLst>
              <a:ext uri="{28A0092B-C50C-407E-A947-70E740481C1C}">
                <a14:useLocalDpi xmlns:a14="http://schemas.microsoft.com/office/drawing/2010/main" val="0"/>
              </a:ext>
            </a:extLst>
          </a:blip>
          <a:srcRect/>
          <a:stretch>
            <a:fillRect/>
          </a:stretch>
        </p:blipFill>
        <p:spPr bwMode="auto">
          <a:xfrm>
            <a:off x="8035292" y="2761690"/>
            <a:ext cx="2505022" cy="2441731"/>
          </a:xfrm>
          <a:prstGeom prst="rect">
            <a:avLst/>
          </a:prstGeom>
          <a:noFill/>
          <a:ln>
            <a:noFill/>
          </a:ln>
        </p:spPr>
      </p:pic>
    </p:spTree>
    <p:extLst>
      <p:ext uri="{BB962C8B-B14F-4D97-AF65-F5344CB8AC3E}">
        <p14:creationId xmlns:p14="http://schemas.microsoft.com/office/powerpoint/2010/main" val="2631747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8</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a:t>
            </a:r>
            <a:r>
              <a:rPr lang="es-CL" sz="2900" b="1" dirty="0"/>
              <a:t>Qué dice la literatura?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762364"/>
            <a:ext cx="11518199" cy="3347070"/>
          </a:xfrm>
          <a:prstGeom prst="rect">
            <a:avLst/>
          </a:prstGeom>
        </p:spPr>
        <p:txBody>
          <a:bodyPr wrap="square">
            <a:spAutoFit/>
          </a:bodyPr>
          <a:lstStyle/>
          <a:p>
            <a:pPr lvl="0" algn="just" defTabSz="913818">
              <a:defRPr/>
            </a:pPr>
            <a:r>
              <a:rPr lang="es-CL" b="1" dirty="0">
                <a:cs typeface="Calibri" charset="0"/>
              </a:rPr>
              <a:t>Algunos modelos:</a:t>
            </a:r>
          </a:p>
          <a:p>
            <a:pPr lvl="0" algn="just" defTabSz="913818">
              <a:defRPr/>
            </a:pPr>
            <a:endParaRPr lang="es-CL" b="1" dirty="0">
              <a:cs typeface="Calibri" charset="0"/>
            </a:endParaRPr>
          </a:p>
          <a:p>
            <a:pPr lvl="0" algn="just" defTabSz="913818">
              <a:defRPr/>
            </a:pPr>
            <a:r>
              <a:rPr lang="es-CL" b="1" dirty="0">
                <a:cs typeface="Calibri" charset="0"/>
              </a:rPr>
              <a:t>1) Enfoque en teoría de juegos</a:t>
            </a:r>
            <a:r>
              <a:rPr lang="es-CL" dirty="0">
                <a:cs typeface="Calibri" charset="0"/>
              </a:rPr>
              <a:t>:</a:t>
            </a:r>
          </a:p>
          <a:p>
            <a:pPr algn="just" defTabSz="913818">
              <a:defRPr/>
            </a:pPr>
            <a:r>
              <a:rPr lang="es-CL" dirty="0">
                <a:cs typeface="Calibri" charset="0"/>
              </a:rPr>
              <a:t>Este enfoque se centra en el análisis estratégico y los equilibrios. Los resultados dependen de las elecciones realizadas por múltiples jugadores. </a:t>
            </a:r>
          </a:p>
          <a:p>
            <a:pPr marL="285750" lvl="0" indent="-285750" algn="just" defTabSz="913818">
              <a:buFont typeface="Arial" panose="020B0604020202020204" pitchFamily="34" charset="0"/>
              <a:buChar char="•"/>
              <a:defRPr/>
            </a:pPr>
            <a:endParaRPr lang="es-CL" dirty="0">
              <a:cs typeface="Calibri" charset="0"/>
            </a:endParaRPr>
          </a:p>
          <a:p>
            <a:pPr marL="285750" indent="-285750" algn="just" defTabSz="913818">
              <a:buFont typeface="Arial" panose="020B0604020202020204" pitchFamily="34" charset="0"/>
              <a:buChar char="•"/>
              <a:defRPr/>
            </a:pPr>
            <a:r>
              <a:rPr lang="es-CL" dirty="0">
                <a:cs typeface="Calibri" charset="0"/>
              </a:rPr>
              <a:t>Enfoque clásico de </a:t>
            </a:r>
            <a:r>
              <a:rPr lang="es-CL" dirty="0" err="1">
                <a:cs typeface="Calibri" charset="0"/>
              </a:rPr>
              <a:t>Diamong</a:t>
            </a:r>
            <a:r>
              <a:rPr lang="es-CL" dirty="0">
                <a:cs typeface="Calibri" charset="0"/>
              </a:rPr>
              <a:t> and </a:t>
            </a:r>
            <a:r>
              <a:rPr lang="es-CL" dirty="0" err="1">
                <a:cs typeface="Calibri" charset="0"/>
              </a:rPr>
              <a:t>Dybvig</a:t>
            </a:r>
            <a:r>
              <a:rPr lang="es-CL" dirty="0">
                <a:cs typeface="Calibri" charset="0"/>
              </a:rPr>
              <a:t> (1983): Se trata de un modelo teórico de juegos que analiza los incentivos de los depositantes individuales para retirar sus fondos anticipadamente en función de sus expectativas de lo que podrían hacer otros depositantes.</a:t>
            </a:r>
          </a:p>
          <a:p>
            <a:pPr marL="285750" indent="-285750" algn="just" defTabSz="913818">
              <a:buFont typeface="Arial" panose="020B0604020202020204" pitchFamily="34" charset="0"/>
              <a:buChar char="•"/>
              <a:defRPr/>
            </a:pPr>
            <a:r>
              <a:rPr lang="es-CL" dirty="0">
                <a:cs typeface="Calibri" charset="0"/>
              </a:rPr>
              <a:t>Otros modelos: las decisiones tienen en cuenta las interacciones entre los depositantes y los bancos.</a:t>
            </a:r>
          </a:p>
          <a:p>
            <a:pPr lvl="0" algn="just" defTabSz="913818">
              <a:defRPr/>
            </a:pPr>
            <a:endParaRPr lang="es-CL" dirty="0">
              <a:cs typeface="Calibri" charset="0"/>
            </a:endParaRPr>
          </a:p>
          <a:p>
            <a:pPr lvl="0" algn="just" defTabSz="913818">
              <a:defRPr/>
            </a:pPr>
            <a:endParaRPr lang="es-CL" sz="1350" dirty="0">
              <a:cs typeface="Calibri" charset="0"/>
            </a:endParaRPr>
          </a:p>
        </p:txBody>
      </p:sp>
      <p:pic>
        <p:nvPicPr>
          <p:cNvPr id="5" name="Imagen 4">
            <a:extLst>
              <a:ext uri="{FF2B5EF4-FFF2-40B4-BE49-F238E27FC236}">
                <a16:creationId xmlns:a16="http://schemas.microsoft.com/office/drawing/2014/main" id="{3F98F7A0-1048-D955-7A29-230423E89A66}"/>
              </a:ext>
            </a:extLst>
          </p:cNvPr>
          <p:cNvPicPr>
            <a:picLocks noChangeAspect="1"/>
          </p:cNvPicPr>
          <p:nvPr/>
        </p:nvPicPr>
        <p:blipFill rotWithShape="1">
          <a:blip r:embed="rId3"/>
          <a:srcRect l="6791" t="5823" b="7988"/>
          <a:stretch/>
        </p:blipFill>
        <p:spPr>
          <a:xfrm>
            <a:off x="7041407" y="3825271"/>
            <a:ext cx="3836144" cy="2660359"/>
          </a:xfrm>
          <a:prstGeom prst="rect">
            <a:avLst/>
          </a:prstGeom>
        </p:spPr>
      </p:pic>
      <p:pic>
        <p:nvPicPr>
          <p:cNvPr id="6" name="Imagen 5">
            <a:extLst>
              <a:ext uri="{FF2B5EF4-FFF2-40B4-BE49-F238E27FC236}">
                <a16:creationId xmlns:a16="http://schemas.microsoft.com/office/drawing/2014/main" id="{4F47FAC6-5CFC-841D-4CCC-21A21312EF6D}"/>
              </a:ext>
            </a:extLst>
          </p:cNvPr>
          <p:cNvPicPr>
            <a:picLocks noChangeAspect="1"/>
          </p:cNvPicPr>
          <p:nvPr/>
        </p:nvPicPr>
        <p:blipFill>
          <a:blip r:embed="rId4"/>
          <a:stretch>
            <a:fillRect/>
          </a:stretch>
        </p:blipFill>
        <p:spPr>
          <a:xfrm>
            <a:off x="1332871" y="3825271"/>
            <a:ext cx="4860643" cy="2775991"/>
          </a:xfrm>
          <a:prstGeom prst="rect">
            <a:avLst/>
          </a:prstGeom>
        </p:spPr>
      </p:pic>
    </p:spTree>
    <p:extLst>
      <p:ext uri="{BB962C8B-B14F-4D97-AF65-F5344CB8AC3E}">
        <p14:creationId xmlns:p14="http://schemas.microsoft.com/office/powerpoint/2010/main" val="705790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Marcador de número de diapositiva 6">
            <a:extLst>
              <a:ext uri="{FF2B5EF4-FFF2-40B4-BE49-F238E27FC236}">
                <a16:creationId xmlns:a16="http://schemas.microsoft.com/office/drawing/2014/main" id="{D654C3F5-E8F6-49EA-AAA0-A4BE330A7EB8}"/>
              </a:ext>
            </a:extLst>
          </p:cNvPr>
          <p:cNvSpPr>
            <a:spLocks noGrp="1"/>
          </p:cNvSpPr>
          <p:nvPr>
            <p:ph type="sldNum" sz="quarter" idx="4"/>
          </p:nvPr>
        </p:nvSpPr>
        <p:spPr>
          <a:xfrm>
            <a:off x="4747898" y="6505447"/>
            <a:ext cx="2743200" cy="365125"/>
          </a:xfrm>
          <a:prstGeom prst="rect">
            <a:avLst/>
          </a:prstGeom>
        </p:spPr>
        <p:txBody>
          <a:bodyPr vert="horz" lIns="91440" tIns="45720" rIns="91440" bIns="45720" rtlCol="0" anchor="ctr"/>
          <a:lstStyle>
            <a:defPPr>
              <a:defRPr lang="es-CL"/>
            </a:defPPr>
            <a:lvl1pPr marL="0" algn="ctr" defTabSz="914400" rtl="0" eaLnBrk="1" latinLnBrk="0" hangingPunct="1">
              <a:defRPr sz="1400" kern="1200">
                <a:solidFill>
                  <a:schemeClr val="tx1">
                    <a:tint val="75000"/>
                  </a:schemeClr>
                </a:solidFill>
                <a:latin typeface="Euclid Square Bold"/>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401361-3FB5-4410-A587-8AF3A684F4EB}" type="slidenum">
              <a:rPr lang="es-CL" smtClean="0"/>
              <a:pPr/>
              <a:t>9</a:t>
            </a:fld>
            <a:endParaRPr lang="es-CL" dirty="0">
              <a:solidFill>
                <a:schemeClr val="tx1"/>
              </a:solidFill>
            </a:endParaRPr>
          </a:p>
        </p:txBody>
      </p:sp>
      <p:sp>
        <p:nvSpPr>
          <p:cNvPr id="2" name="Título 1"/>
          <p:cNvSpPr>
            <a:spLocks noGrp="1"/>
          </p:cNvSpPr>
          <p:nvPr>
            <p:ph type="ctrTitle"/>
          </p:nvPr>
        </p:nvSpPr>
        <p:spPr>
          <a:xfrm>
            <a:off x="183202" y="94537"/>
            <a:ext cx="11701599" cy="496650"/>
          </a:xfrm>
          <a:noFill/>
        </p:spPr>
        <p:txBody>
          <a:bodyPr vert="horz" lIns="91440" tIns="45720" rIns="91440" bIns="45720" rtlCol="0" anchor="ctr">
            <a:normAutofit/>
          </a:bodyPr>
          <a:lstStyle/>
          <a:p>
            <a:r>
              <a:rPr lang="es-MX" sz="2900" b="1" dirty="0"/>
              <a:t>¿</a:t>
            </a:r>
            <a:r>
              <a:rPr lang="es-CL" sz="2900" b="1" dirty="0"/>
              <a:t>Qué dice la literatura?</a:t>
            </a:r>
          </a:p>
        </p:txBody>
      </p:sp>
      <p:sp>
        <p:nvSpPr>
          <p:cNvPr id="3" name="Rectángulo 2">
            <a:extLst>
              <a:ext uri="{FF2B5EF4-FFF2-40B4-BE49-F238E27FC236}">
                <a16:creationId xmlns:a16="http://schemas.microsoft.com/office/drawing/2014/main" id="{9A4A139C-2B9C-4993-9712-77370FC29002}"/>
              </a:ext>
            </a:extLst>
          </p:cNvPr>
          <p:cNvSpPr/>
          <p:nvPr/>
        </p:nvSpPr>
        <p:spPr>
          <a:xfrm>
            <a:off x="7579151" y="5392132"/>
            <a:ext cx="4612849" cy="1465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3B4A15D5-FBBB-4FA1-816F-501A5A685CD7}"/>
              </a:ext>
            </a:extLst>
          </p:cNvPr>
          <p:cNvSpPr/>
          <p:nvPr/>
        </p:nvSpPr>
        <p:spPr>
          <a:xfrm>
            <a:off x="6977849" y="5308847"/>
            <a:ext cx="5214151" cy="1549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12">
            <a:extLst>
              <a:ext uri="{FF2B5EF4-FFF2-40B4-BE49-F238E27FC236}">
                <a16:creationId xmlns:a16="http://schemas.microsoft.com/office/drawing/2014/main" id="{D74D7FBE-BD13-4088-A067-AE52B1878695}"/>
              </a:ext>
            </a:extLst>
          </p:cNvPr>
          <p:cNvCxnSpPr>
            <a:cxnSpLocks/>
          </p:cNvCxnSpPr>
          <p:nvPr/>
        </p:nvCxnSpPr>
        <p:spPr>
          <a:xfrm>
            <a:off x="292801" y="615590"/>
            <a:ext cx="11592000" cy="0"/>
          </a:xfrm>
          <a:prstGeom prst="line">
            <a:avLst/>
          </a:prstGeom>
          <a:ln w="12700">
            <a:solidFill>
              <a:srgbClr val="FF5050"/>
            </a:solidFill>
          </a:ln>
        </p:spPr>
        <p:style>
          <a:lnRef idx="1">
            <a:schemeClr val="dk1"/>
          </a:lnRef>
          <a:fillRef idx="0">
            <a:schemeClr val="dk1"/>
          </a:fillRef>
          <a:effectRef idx="0">
            <a:schemeClr val="dk1"/>
          </a:effectRef>
          <a:fontRef idx="minor">
            <a:schemeClr val="tx1"/>
          </a:fontRef>
        </p:style>
      </p:cxnSp>
      <p:sp>
        <p:nvSpPr>
          <p:cNvPr id="4" name="Rectángulo 3">
            <a:extLst>
              <a:ext uri="{FF2B5EF4-FFF2-40B4-BE49-F238E27FC236}">
                <a16:creationId xmlns:a16="http://schemas.microsoft.com/office/drawing/2014/main" id="{FF2538B7-96D1-046E-A839-97AE46400DA0}"/>
              </a:ext>
            </a:extLst>
          </p:cNvPr>
          <p:cNvSpPr/>
          <p:nvPr/>
        </p:nvSpPr>
        <p:spPr>
          <a:xfrm>
            <a:off x="292801" y="762364"/>
            <a:ext cx="11518199" cy="5840060"/>
          </a:xfrm>
          <a:prstGeom prst="rect">
            <a:avLst/>
          </a:prstGeom>
        </p:spPr>
        <p:txBody>
          <a:bodyPr wrap="square">
            <a:spAutoFit/>
          </a:bodyPr>
          <a:lstStyle/>
          <a:p>
            <a:pPr algn="just" defTabSz="913818">
              <a:defRPr/>
            </a:pPr>
            <a:endParaRPr lang="es-CL" b="1" dirty="0">
              <a:cs typeface="Calibri" charset="0"/>
            </a:endParaRPr>
          </a:p>
          <a:p>
            <a:pPr algn="just" defTabSz="913818">
              <a:defRPr/>
            </a:pPr>
            <a:r>
              <a:rPr lang="es-CL" b="1" dirty="0">
                <a:cs typeface="Calibri" charset="0"/>
              </a:rPr>
              <a:t>2) Modelos Estocásticos: </a:t>
            </a:r>
          </a:p>
          <a:p>
            <a:pPr algn="just" defTabSz="913818">
              <a:defRPr/>
            </a:pPr>
            <a:r>
              <a:rPr lang="es-CL" dirty="0">
                <a:cs typeface="Calibri" charset="0"/>
              </a:rPr>
              <a:t>Este enfoque se usa para comprender cómo la incertidumbre y los eventos aleatorios pueden afectar el sistema financiero y cómo se propagan las crisis y el contagio entre los actores económicos.</a:t>
            </a:r>
          </a:p>
          <a:p>
            <a:pPr algn="just" defTabSz="913818">
              <a:defRPr/>
            </a:pPr>
            <a:endParaRPr lang="es-CL" b="1" dirty="0">
              <a:cs typeface="Calibri" charset="0"/>
            </a:endParaRPr>
          </a:p>
          <a:p>
            <a:pPr marL="285750" indent="-285750" algn="just" defTabSz="913818">
              <a:buFont typeface="Arial" panose="020B0604020202020204" pitchFamily="34" charset="0"/>
              <a:buChar char="•"/>
              <a:defRPr/>
            </a:pPr>
            <a:r>
              <a:rPr lang="es-CL" b="1" dirty="0" err="1">
                <a:cs typeface="Calibri" charset="0"/>
              </a:rPr>
              <a:t>Agent-based</a:t>
            </a:r>
            <a:r>
              <a:rPr lang="es-CL" b="1" dirty="0">
                <a:cs typeface="Calibri" charset="0"/>
              </a:rPr>
              <a:t> </a:t>
            </a:r>
            <a:r>
              <a:rPr lang="es-CL" b="1" dirty="0" err="1">
                <a:cs typeface="Calibri" charset="0"/>
              </a:rPr>
              <a:t>modeling</a:t>
            </a:r>
            <a:r>
              <a:rPr lang="es-CL" b="1" dirty="0">
                <a:cs typeface="Calibri" charset="0"/>
              </a:rPr>
              <a:t> (ABM): </a:t>
            </a:r>
          </a:p>
          <a:p>
            <a:pPr algn="just" defTabSz="913818">
              <a:defRPr/>
            </a:pPr>
            <a:endParaRPr lang="es-CL" b="1" dirty="0">
              <a:cs typeface="Calibri" charset="0"/>
            </a:endParaRPr>
          </a:p>
          <a:p>
            <a:pPr algn="just" defTabSz="913818">
              <a:defRPr/>
            </a:pPr>
            <a:r>
              <a:rPr lang="es-CL" dirty="0">
                <a:cs typeface="Calibri" charset="0"/>
              </a:rPr>
              <a:t>Modelo computacional donde los múltiples agentes individuales interactúan entre sí y su entorno. Estos modelos intentan simular el comportamiento emergente a través de la interacción local de agentes autónomos. En un ABM, cada agente es una entidad individual que puede tener sus propias características, comportamientos y reglas de decisión. El énfasis está en cómo emergen los patrones colectivos a partir de las interacciones locales de los agentes</a:t>
            </a:r>
          </a:p>
          <a:p>
            <a:pPr algn="just" defTabSz="913818">
              <a:defRPr/>
            </a:pPr>
            <a:endParaRPr lang="es-CL" dirty="0">
              <a:cs typeface="Calibri" charset="0"/>
            </a:endParaRPr>
          </a:p>
          <a:p>
            <a:pPr marL="285750" indent="-285750" algn="just" defTabSz="913818">
              <a:buFont typeface="Arial" panose="020B0604020202020204" pitchFamily="34" charset="0"/>
              <a:buChar char="•"/>
              <a:defRPr/>
            </a:pPr>
            <a:r>
              <a:rPr lang="es-CL" b="1" dirty="0">
                <a:cs typeface="Calibri" charset="0"/>
              </a:rPr>
              <a:t>Dynamic </a:t>
            </a:r>
            <a:r>
              <a:rPr lang="es-CL" b="1" dirty="0" err="1">
                <a:cs typeface="Calibri" charset="0"/>
              </a:rPr>
              <a:t>Stochastic</a:t>
            </a:r>
            <a:r>
              <a:rPr lang="es-CL" b="1" dirty="0">
                <a:cs typeface="Calibri" charset="0"/>
              </a:rPr>
              <a:t> General </a:t>
            </a:r>
            <a:r>
              <a:rPr lang="es-CL" b="1" dirty="0" err="1">
                <a:cs typeface="Calibri" charset="0"/>
              </a:rPr>
              <a:t>Equilibrium</a:t>
            </a:r>
            <a:r>
              <a:rPr lang="es-CL" b="1" dirty="0">
                <a:cs typeface="Calibri" charset="0"/>
              </a:rPr>
              <a:t> (DSGE):</a:t>
            </a:r>
          </a:p>
          <a:p>
            <a:pPr algn="just" defTabSz="913818">
              <a:defRPr/>
            </a:pPr>
            <a:endParaRPr lang="es-CL" dirty="0">
              <a:cs typeface="Calibri" charset="0"/>
            </a:endParaRPr>
          </a:p>
          <a:p>
            <a:pPr algn="just" defTabSz="913818">
              <a:defRPr/>
            </a:pPr>
            <a:r>
              <a:rPr lang="es-CL" dirty="0">
                <a:cs typeface="Calibri" charset="0"/>
              </a:rPr>
              <a:t>Se basa en el comportamiento de optimización de agentes racionales en un entorno dinámico. Están diseñados para describir el comportamiento agregado a nivel económico. Incorporan la aleatoriedad mediante shocks estocásticos, que pueden alterar la economía. </a:t>
            </a:r>
          </a:p>
          <a:p>
            <a:pPr algn="just" defTabSz="913818">
              <a:defRPr/>
            </a:pPr>
            <a:endParaRPr lang="es-CL" dirty="0">
              <a:cs typeface="Calibri" charset="0"/>
            </a:endParaRPr>
          </a:p>
          <a:p>
            <a:pPr marL="285750" indent="-285750" algn="just" defTabSz="913818">
              <a:buFont typeface="Arial" panose="020B0604020202020204" pitchFamily="34" charset="0"/>
              <a:buChar char="•"/>
              <a:defRPr/>
            </a:pPr>
            <a:r>
              <a:rPr lang="es-CL" dirty="0">
                <a:cs typeface="Calibri" charset="0"/>
              </a:rPr>
              <a:t>Otros modelos</a:t>
            </a:r>
          </a:p>
          <a:p>
            <a:pPr marL="285750" lvl="0" indent="-285750" algn="just" defTabSz="913818">
              <a:buFont typeface="Arial" panose="020B0604020202020204" pitchFamily="34" charset="0"/>
              <a:buChar char="•"/>
              <a:defRPr/>
            </a:pPr>
            <a:endParaRPr lang="es-CL" dirty="0">
              <a:cs typeface="Calibri" charset="0"/>
            </a:endParaRPr>
          </a:p>
          <a:p>
            <a:pPr lvl="0" algn="just" defTabSz="913818">
              <a:defRPr/>
            </a:pPr>
            <a:endParaRPr lang="es-CL" sz="1350" dirty="0">
              <a:cs typeface="Calibri" charset="0"/>
            </a:endParaRPr>
          </a:p>
        </p:txBody>
      </p:sp>
    </p:spTree>
    <p:extLst>
      <p:ext uri="{BB962C8B-B14F-4D97-AF65-F5344CB8AC3E}">
        <p14:creationId xmlns:p14="http://schemas.microsoft.com/office/powerpoint/2010/main" val="327166806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182563" indent="-182563" algn="just">
          <a:spcAft>
            <a:spcPts val="600"/>
          </a:spcAft>
          <a:defRPr sz="1800" dirty="0" smtClean="0">
            <a:solidFill>
              <a:srgbClr val="4D4D4D"/>
            </a:solidFill>
            <a:latin typeface="Euclid Square Bold"/>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80456</TotalTime>
  <Words>5754</Words>
  <Application>Microsoft Office PowerPoint</Application>
  <PresentationFormat>Panorámica</PresentationFormat>
  <Paragraphs>718</Paragraphs>
  <Slides>51</Slides>
  <Notes>43</Notes>
  <HiddenSlides>19</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51</vt:i4>
      </vt:variant>
    </vt:vector>
  </HeadingPairs>
  <TitlesOfParts>
    <vt:vector size="58" baseType="lpstr">
      <vt:lpstr>Arial</vt:lpstr>
      <vt:lpstr>Calibri</vt:lpstr>
      <vt:lpstr>Cambria Math</vt:lpstr>
      <vt:lpstr>Euclid Square Bold</vt:lpstr>
      <vt:lpstr>Segoe UI Semilight</vt:lpstr>
      <vt:lpstr>Tema de Office</vt:lpstr>
      <vt:lpstr>Office Theme</vt:lpstr>
      <vt:lpstr>Presentación de PowerPoint</vt:lpstr>
      <vt:lpstr>Presentación de PowerPoint</vt:lpstr>
      <vt:lpstr>Presentación de PowerPoint</vt:lpstr>
      <vt:lpstr>Descripción y contexto del problema</vt:lpstr>
      <vt:lpstr>Presentación de PowerPoint</vt:lpstr>
      <vt:lpstr>¿Qué dice la literatura?</vt:lpstr>
      <vt:lpstr>¿Qué dice la literatura?</vt:lpstr>
      <vt:lpstr>¿Qué dice la literatura?</vt:lpstr>
      <vt:lpstr>¿Qué dice la literatura?</vt:lpstr>
      <vt:lpstr>¿Qué dice la literatura?</vt:lpstr>
      <vt:lpstr>¿Qué dice la literatura?</vt:lpstr>
      <vt:lpstr>¿Qué dice la literatura?</vt:lpstr>
      <vt:lpstr>¿Qué dice la literatura?</vt:lpstr>
      <vt:lpstr>¿Qué dice la literatura?</vt:lpstr>
      <vt:lpstr>¿Qué dice la literatura?</vt:lpstr>
      <vt:lpstr>¿Qué dice la literatura?</vt:lpstr>
      <vt:lpstr>Presentación de PowerPoint</vt:lpstr>
      <vt:lpstr>Acotando el problema</vt:lpstr>
      <vt:lpstr>Acotando el problema</vt:lpstr>
      <vt:lpstr>Fenómenos macroeconómicos</vt:lpstr>
      <vt:lpstr>Fenómenos macroeconómicos</vt:lpstr>
      <vt:lpstr>Presentación de PowerPoint</vt:lpstr>
      <vt:lpstr>Posibles Modelamientos</vt:lpstr>
      <vt:lpstr>Posibles Modelamientos</vt:lpstr>
      <vt:lpstr>Posibles Modelamientos (2/2)</vt:lpstr>
      <vt:lpstr>Presentación de PowerPoint</vt:lpstr>
      <vt:lpstr>Levantamiento de data</vt:lpstr>
      <vt:lpstr>Presentación de PowerPoint</vt:lpstr>
      <vt:lpstr>Proyecto estudiantil</vt:lpstr>
      <vt:lpstr>Carta Gantt (propuesta) – 14 semanas</vt:lpstr>
      <vt:lpstr>Carta Gantt (propuesta) – 14 semanas</vt:lpstr>
      <vt:lpstr>Presentación de PowerPoint</vt:lpstr>
      <vt:lpstr>Presentación de PowerPoint</vt:lpstr>
      <vt:lpstr>Presentación de PowerPoint</vt:lpstr>
      <vt:lpstr>Presentación de PowerPoint</vt:lpstr>
      <vt:lpstr>Modelo de Navier-Stokes</vt:lpstr>
      <vt:lpstr>Modelo de Navier-Stokes</vt:lpstr>
      <vt:lpstr>Modelo de Navier-Stokes</vt:lpstr>
      <vt:lpstr>Modelo de Navier-Stokes</vt:lpstr>
      <vt:lpstr>Modelo de Navier-Stokes en Redes</vt:lpstr>
      <vt:lpstr>Modelo de Navier-Stokes en Redes</vt:lpstr>
      <vt:lpstr>Modelo de Navier-Stokes</vt:lpstr>
      <vt:lpstr>Presentación de PowerPoint</vt:lpstr>
      <vt:lpstr>Metodología de trabajo</vt:lpstr>
      <vt:lpstr>Metodología de trabajo</vt:lpstr>
      <vt:lpstr>Metodología de trabajo</vt:lpstr>
      <vt:lpstr>Presentación de PowerPoint</vt:lpstr>
      <vt:lpstr>Carta Gantt (propuesta) – 14 semanas</vt:lpstr>
      <vt:lpstr>Carta Gantt (propuesta) – 14 semanas</vt:lpstr>
      <vt:lpstr>Presentación de PowerPoint</vt:lpstr>
      <vt:lpstr>Tareas a realizar de cara a la próxima semana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Claudia Andrea Villalon Henriquez</dc:creator>
  <cp:lastModifiedBy>Sebastian David Valenzuela Tapia</cp:lastModifiedBy>
  <cp:revision>2695</cp:revision>
  <cp:lastPrinted>2022-06-17T22:57:27Z</cp:lastPrinted>
  <dcterms:created xsi:type="dcterms:W3CDTF">2019-11-09T13:22:09Z</dcterms:created>
  <dcterms:modified xsi:type="dcterms:W3CDTF">2023-09-04T13:46:12Z</dcterms:modified>
</cp:coreProperties>
</file>